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88" r:id="rId5"/>
    <p:sldId id="290" r:id="rId6"/>
    <p:sldId id="350" r:id="rId7"/>
    <p:sldId id="298" r:id="rId8"/>
    <p:sldId id="300" r:id="rId9"/>
    <p:sldId id="349" r:id="rId10"/>
    <p:sldId id="364" r:id="rId11"/>
    <p:sldId id="327" r:id="rId12"/>
    <p:sldId id="307" r:id="rId13"/>
    <p:sldId id="320" r:id="rId14"/>
    <p:sldId id="323" r:id="rId15"/>
    <p:sldId id="331" r:id="rId16"/>
    <p:sldId id="362" r:id="rId17"/>
    <p:sldId id="361" r:id="rId18"/>
    <p:sldId id="368" r:id="rId19"/>
    <p:sldId id="369" r:id="rId20"/>
    <p:sldId id="365" r:id="rId21"/>
    <p:sldId id="366" r:id="rId22"/>
    <p:sldId id="367" r:id="rId23"/>
    <p:sldId id="370" r:id="rId24"/>
    <p:sldId id="371" r:id="rId25"/>
    <p:sldId id="375" r:id="rId26"/>
    <p:sldId id="372" r:id="rId27"/>
    <p:sldId id="373" r:id="rId28"/>
    <p:sldId id="374" r:id="rId29"/>
    <p:sldId id="376" r:id="rId30"/>
    <p:sldId id="363" r:id="rId31"/>
    <p:sldId id="378" r:id="rId32"/>
    <p:sldId id="379" r:id="rId33"/>
    <p:sldId id="382" r:id="rId34"/>
    <p:sldId id="385" r:id="rId35"/>
    <p:sldId id="384" r:id="rId36"/>
    <p:sldId id="383" r:id="rId37"/>
    <p:sldId id="319" r:id="rId38"/>
    <p:sldId id="29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A2C54F-D48A-4963-BADF-FA5C09D6A193}">
          <p14:sldIdLst>
            <p14:sldId id="288"/>
            <p14:sldId id="290"/>
            <p14:sldId id="350"/>
            <p14:sldId id="298"/>
            <p14:sldId id="300"/>
            <p14:sldId id="349"/>
            <p14:sldId id="364"/>
            <p14:sldId id="327"/>
            <p14:sldId id="307"/>
            <p14:sldId id="320"/>
            <p14:sldId id="323"/>
            <p14:sldId id="331"/>
            <p14:sldId id="362"/>
            <p14:sldId id="361"/>
            <p14:sldId id="368"/>
            <p14:sldId id="369"/>
            <p14:sldId id="365"/>
            <p14:sldId id="366"/>
            <p14:sldId id="367"/>
            <p14:sldId id="370"/>
            <p14:sldId id="371"/>
            <p14:sldId id="375"/>
            <p14:sldId id="372"/>
            <p14:sldId id="373"/>
            <p14:sldId id="374"/>
            <p14:sldId id="376"/>
            <p14:sldId id="363"/>
            <p14:sldId id="378"/>
            <p14:sldId id="379"/>
            <p14:sldId id="382"/>
            <p14:sldId id="385"/>
            <p14:sldId id="384"/>
            <p14:sldId id="383"/>
            <p14:sldId id="319"/>
            <p14:sldId id="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vner, Amy" initials="RA" lastIdx="1" clrIdx="0">
    <p:extLst>
      <p:ext uri="{19B8F6BF-5375-455C-9EA6-DF929625EA0E}">
        <p15:presenceInfo xmlns:p15="http://schemas.microsoft.com/office/powerpoint/2012/main" userId="S::arovner@shoreline.edu::b85b2ffb-d992-4d94-8ad1-a476bd949b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E"/>
    <a:srgbClr val="FFB500"/>
    <a:srgbClr val="43B02A"/>
    <a:srgbClr val="00B0B9"/>
    <a:srgbClr val="00629B"/>
    <a:srgbClr val="DC4405"/>
    <a:srgbClr val="929292"/>
    <a:srgbClr val="DFDFDF"/>
    <a:srgbClr val="007E7B"/>
    <a:srgbClr val="D7E3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6EA1A-0711-47AE-B42C-25F94C3AE69A}" v="7" dt="2022-05-26T03:55:41.442"/>
    <p1510:client id="{D547E8F7-8C5A-FF28-2553-3DF9FE1A83BB}" v="3" dt="2022-03-01T02:34:06.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9"/>
    <p:restoredTop sz="75911" autoAdjust="0"/>
  </p:normalViewPr>
  <p:slideViewPr>
    <p:cSldViewPr snapToGrid="0">
      <p:cViewPr varScale="1">
        <p:scale>
          <a:sx n="83" d="100"/>
          <a:sy n="83" d="100"/>
        </p:scale>
        <p:origin x="1104"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648" y="14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D96917-8BF0-44DF-B2C3-BAA85BB132E4}" type="datetimeFigureOut">
              <a:rPr lang="en-US" smtClean="0"/>
              <a:t>1/13/2023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0DC473-E642-4D69-96D5-6ADADB6D892B}" type="slidenum">
              <a:rPr lang="en-US" smtClean="0"/>
              <a:t>‹#›</a:t>
            </a:fld>
            <a:endParaRPr lang="en-US"/>
          </a:p>
        </p:txBody>
      </p:sp>
    </p:spTree>
    <p:extLst>
      <p:ext uri="{BB962C8B-B14F-4D97-AF65-F5344CB8AC3E}">
        <p14:creationId xmlns:p14="http://schemas.microsoft.com/office/powerpoint/2010/main" val="3502312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442F2-8DE6-E747-89AD-8EA2E4B091F6}"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15AA0-0AB1-4D47-AB11-A5717F969931}" type="slidenum">
              <a:rPr lang="en-US" smtClean="0"/>
              <a:t>‹#›</a:t>
            </a:fld>
            <a:endParaRPr lang="en-US"/>
          </a:p>
        </p:txBody>
      </p:sp>
    </p:spTree>
    <p:extLst>
      <p:ext uri="{BB962C8B-B14F-4D97-AF65-F5344CB8AC3E}">
        <p14:creationId xmlns:p14="http://schemas.microsoft.com/office/powerpoint/2010/main" val="2097539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a:t>
            </a:fld>
            <a:endParaRPr lang="en-US"/>
          </a:p>
        </p:txBody>
      </p:sp>
    </p:spTree>
    <p:extLst>
      <p:ext uri="{BB962C8B-B14F-4D97-AF65-F5344CB8AC3E}">
        <p14:creationId xmlns:p14="http://schemas.microsoft.com/office/powerpoint/2010/main" val="6227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dirty="0"/>
              <a:t>Some hourly employees may have more than one job. If you have more than one job, you have a couple of tile options for time reporting. If you find it difficult to report time for multiple jobs using the Enter Time tile, try using the CTC Time tile. Instructions are found later.</a:t>
            </a:r>
            <a:endParaRPr lang="en-US" b="0" i="0" dirty="0">
              <a:solidFill>
                <a:srgbClr val="515857"/>
              </a:solidFill>
              <a:effectLst/>
              <a:latin typeface="Helvetica Neue"/>
            </a:endParaRPr>
          </a:p>
        </p:txBody>
      </p:sp>
      <p:sp>
        <p:nvSpPr>
          <p:cNvPr id="4" name="Slide Number Placeholder 3"/>
          <p:cNvSpPr>
            <a:spLocks noGrp="1"/>
          </p:cNvSpPr>
          <p:nvPr>
            <p:ph type="sldNum" sz="quarter" idx="5"/>
          </p:nvPr>
        </p:nvSpPr>
        <p:spPr/>
        <p:txBody>
          <a:bodyPr/>
          <a:lstStyle/>
          <a:p>
            <a:fld id="{0BF15AA0-0AB1-4D47-AB11-A5717F969931}" type="slidenum">
              <a:rPr lang="en-US" smtClean="0"/>
              <a:t>14</a:t>
            </a:fld>
            <a:endParaRPr lang="en-US"/>
          </a:p>
        </p:txBody>
      </p:sp>
    </p:spTree>
    <p:extLst>
      <p:ext uri="{BB962C8B-B14F-4D97-AF65-F5344CB8AC3E}">
        <p14:creationId xmlns:p14="http://schemas.microsoft.com/office/powerpoint/2010/main" val="20033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dirty="0"/>
              <a:t>For employees paid by the hour, all days in the pay period are displayed on one page. The top of the page displays the current pay period. You can switch to view a different pay period using the arrow buttons to the left or right. There is a View Legend link at the top of the page that gives additional details about information that can be seen on the screen. • If you have time to report for a pay period that has already passed, you will need to work with HR/Payroll</a:t>
            </a:r>
            <a:endParaRPr lang="en-US" b="0" i="0" dirty="0">
              <a:solidFill>
                <a:srgbClr val="515857"/>
              </a:solidFill>
              <a:effectLst/>
              <a:latin typeface="Helvetica Neue"/>
            </a:endParaRPr>
          </a:p>
        </p:txBody>
      </p:sp>
      <p:sp>
        <p:nvSpPr>
          <p:cNvPr id="4" name="Slide Number Placeholder 3"/>
          <p:cNvSpPr>
            <a:spLocks noGrp="1"/>
          </p:cNvSpPr>
          <p:nvPr>
            <p:ph type="sldNum" sz="quarter" idx="5"/>
          </p:nvPr>
        </p:nvSpPr>
        <p:spPr/>
        <p:txBody>
          <a:bodyPr/>
          <a:lstStyle/>
          <a:p>
            <a:fld id="{0BF15AA0-0AB1-4D47-AB11-A5717F969931}" type="slidenum">
              <a:rPr lang="en-US" smtClean="0"/>
              <a:t>15</a:t>
            </a:fld>
            <a:endParaRPr lang="en-US"/>
          </a:p>
        </p:txBody>
      </p:sp>
    </p:spTree>
    <p:extLst>
      <p:ext uri="{BB962C8B-B14F-4D97-AF65-F5344CB8AC3E}">
        <p14:creationId xmlns:p14="http://schemas.microsoft.com/office/powerpoint/2010/main" val="235956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dirty="0"/>
              <a:t>Your default schedule will display with the scheduled number of hours on each day. </a:t>
            </a:r>
          </a:p>
          <a:p>
            <a:pPr algn="l">
              <a:buFont typeface="+mj-lt"/>
              <a:buAutoNum type="arabicPeriod"/>
            </a:pPr>
            <a:r>
              <a:rPr lang="en-US" dirty="0"/>
              <a:t>. Days without time reported will display a red bar. When time is reported, the bar will turn green. </a:t>
            </a:r>
          </a:p>
          <a:p>
            <a:pPr algn="l">
              <a:buFont typeface="+mj-lt"/>
              <a:buAutoNum type="arabicPeriod"/>
            </a:pPr>
            <a:r>
              <a:rPr lang="en-US" dirty="0"/>
              <a:t>. If reported hours are less than the scheduled hours for a day, a portion of the bar will display green, and the remainder will display red.</a:t>
            </a:r>
          </a:p>
          <a:p>
            <a:pPr algn="l">
              <a:buFont typeface="+mj-lt"/>
              <a:buAutoNum type="arabicPeriod"/>
            </a:pPr>
            <a:r>
              <a:rPr lang="en-US" dirty="0"/>
              <a:t>. We going to cover requesting absences in Friday’s session. If you report an absence (due to vacation, illness, etc.), it must be requested and approved by your manager using the Request Absence tile. (Managers are often referred to as “supervisors” documents, such as contracts.) After approved by your manager, your absence will display automatically in a separate (grayed out) row on the Enter Time page. In the example below, the absence is shown as CSL - Compensable Sick Leave. </a:t>
            </a:r>
          </a:p>
          <a:p>
            <a:pPr algn="l">
              <a:buFont typeface="+mj-lt"/>
              <a:buAutoNum type="arabicPeriod"/>
            </a:pPr>
            <a:endParaRPr lang="en-US" b="0" i="0" dirty="0">
              <a:solidFill>
                <a:srgbClr val="515857"/>
              </a:solidFill>
              <a:effectLst/>
              <a:latin typeface="Helvetica Neue"/>
            </a:endParaRPr>
          </a:p>
          <a:p>
            <a:pPr algn="l"/>
            <a:r>
              <a:rPr lang="en-US" sz="1800" b="0" i="0" dirty="0">
                <a:solidFill>
                  <a:srgbClr val="2D3B45"/>
                </a:solidFill>
                <a:effectLst/>
                <a:latin typeface="Lato Extended"/>
              </a:rPr>
              <a:t>f </a:t>
            </a:r>
            <a:r>
              <a:rPr lang="en-US" sz="1800" b="1" i="0" dirty="0">
                <a:solidFill>
                  <a:srgbClr val="2D3B45"/>
                </a:solidFill>
                <a:effectLst/>
                <a:latin typeface="Lato Extended"/>
              </a:rPr>
              <a:t>Comp Time</a:t>
            </a:r>
            <a:r>
              <a:rPr lang="en-US" sz="1800" b="0" i="0" dirty="0">
                <a:solidFill>
                  <a:srgbClr val="2D3B45"/>
                </a:solidFill>
                <a:effectLst/>
                <a:latin typeface="Lato Extended"/>
              </a:rPr>
              <a:t> was earned in the period:</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Select the </a:t>
            </a:r>
            <a:r>
              <a:rPr lang="en-US" sz="1800" b="1" i="0" dirty="0">
                <a:solidFill>
                  <a:srgbClr val="2D3B45"/>
                </a:solidFill>
                <a:effectLst/>
                <a:latin typeface="Lato Extended"/>
              </a:rPr>
              <a:t>(+)</a:t>
            </a:r>
            <a:r>
              <a:rPr lang="en-US" sz="1800" b="0" i="0" dirty="0">
                <a:solidFill>
                  <a:srgbClr val="2D3B45"/>
                </a:solidFill>
                <a:effectLst/>
                <a:latin typeface="Lato Extended"/>
              </a:rPr>
              <a:t> on the right hand side of the screen to add a row.</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Select </a:t>
            </a:r>
            <a:r>
              <a:rPr lang="en-US" sz="1800" b="1" i="0" dirty="0">
                <a:solidFill>
                  <a:srgbClr val="2D3B45"/>
                </a:solidFill>
                <a:effectLst/>
                <a:latin typeface="Lato Extended"/>
              </a:rPr>
              <a:t>CTE</a:t>
            </a:r>
            <a:r>
              <a:rPr lang="en-US" sz="1800" b="0" i="0" dirty="0">
                <a:solidFill>
                  <a:srgbClr val="2D3B45"/>
                </a:solidFill>
                <a:effectLst/>
                <a:latin typeface="Lato Extended"/>
              </a:rPr>
              <a:t> from the TRC drop-down on the left.</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Enter the number of hours to accrue under CTE.</a:t>
            </a:r>
            <a:endParaRPr lang="en-US" b="0" i="0" dirty="0">
              <a:solidFill>
                <a:srgbClr val="2D3B45"/>
              </a:solidFill>
              <a:effectLst/>
              <a:latin typeface="Lato Extended"/>
            </a:endParaRPr>
          </a:p>
          <a:p>
            <a:pPr algn="l"/>
            <a:r>
              <a:rPr lang="en-US" sz="1800" b="0" i="0" dirty="0">
                <a:solidFill>
                  <a:srgbClr val="2D3B45"/>
                </a:solidFill>
                <a:effectLst/>
                <a:latin typeface="Lato Extended"/>
              </a:rPr>
              <a:t>Select </a:t>
            </a:r>
            <a:r>
              <a:rPr lang="en-US" sz="1800" b="1" i="0" dirty="0">
                <a:solidFill>
                  <a:srgbClr val="2D3B45"/>
                </a:solidFill>
                <a:effectLst/>
                <a:latin typeface="Lato Extended"/>
              </a:rPr>
              <a:t>Submit</a:t>
            </a:r>
            <a:r>
              <a:rPr lang="en-US" sz="1800" b="0" i="0" dirty="0">
                <a:solidFill>
                  <a:srgbClr val="2D3B45"/>
                </a:solidFill>
                <a:effectLst/>
                <a:latin typeface="Lato Extended"/>
              </a:rPr>
              <a:t> and </a:t>
            </a:r>
            <a:r>
              <a:rPr lang="en-US" sz="1800" b="1" i="0" dirty="0">
                <a:solidFill>
                  <a:srgbClr val="2D3B45"/>
                </a:solidFill>
                <a:effectLst/>
                <a:latin typeface="Lato Extended"/>
              </a:rPr>
              <a:t>OK.</a:t>
            </a:r>
            <a:endParaRPr lang="en-US" b="0" i="0" dirty="0">
              <a:solidFill>
                <a:srgbClr val="2D3B45"/>
              </a:solidFill>
              <a:effectLst/>
              <a:latin typeface="Lato Extended"/>
            </a:endParaRPr>
          </a:p>
          <a:p>
            <a:pPr algn="l"/>
            <a:r>
              <a:rPr lang="en-US" sz="1800" b="0" i="0" dirty="0">
                <a:solidFill>
                  <a:srgbClr val="2D3B45"/>
                </a:solidFill>
                <a:effectLst/>
                <a:latin typeface="Lato Extended"/>
              </a:rPr>
              <a:t>If </a:t>
            </a:r>
            <a:r>
              <a:rPr lang="en-US" sz="1800" b="1" i="0" dirty="0">
                <a:solidFill>
                  <a:srgbClr val="2D3B45"/>
                </a:solidFill>
                <a:effectLst/>
                <a:latin typeface="Lato Extended"/>
              </a:rPr>
              <a:t>Comp Time</a:t>
            </a:r>
            <a:r>
              <a:rPr lang="en-US" sz="1800" b="0" i="0" dirty="0">
                <a:solidFill>
                  <a:srgbClr val="2D3B45"/>
                </a:solidFill>
                <a:effectLst/>
                <a:latin typeface="Lato Extended"/>
              </a:rPr>
              <a:t> was taken in the period:</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Select the </a:t>
            </a:r>
            <a:r>
              <a:rPr lang="en-US" sz="1800" b="1" i="0" dirty="0">
                <a:solidFill>
                  <a:srgbClr val="2D3B45"/>
                </a:solidFill>
                <a:effectLst/>
                <a:latin typeface="Lato Extended"/>
              </a:rPr>
              <a:t>(+)</a:t>
            </a:r>
            <a:r>
              <a:rPr lang="en-US" sz="1800" b="0" i="0" dirty="0">
                <a:solidFill>
                  <a:srgbClr val="2D3B45"/>
                </a:solidFill>
                <a:effectLst/>
                <a:latin typeface="Lato Extended"/>
              </a:rPr>
              <a:t> on the right hand side of the screen to add a row.</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Select </a:t>
            </a:r>
            <a:r>
              <a:rPr lang="en-US" sz="1800" b="1" i="0" dirty="0">
                <a:solidFill>
                  <a:srgbClr val="2D3B45"/>
                </a:solidFill>
                <a:effectLst/>
                <a:latin typeface="Lato Extended"/>
              </a:rPr>
              <a:t>CMP</a:t>
            </a:r>
            <a:r>
              <a:rPr lang="en-US" sz="1800" b="0" i="0" dirty="0">
                <a:solidFill>
                  <a:srgbClr val="2D3B45"/>
                </a:solidFill>
                <a:effectLst/>
                <a:latin typeface="Lato Extended"/>
              </a:rPr>
              <a:t> from the TRC drop-down on the left.</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Enter the number of hours used under CMP.</a:t>
            </a:r>
            <a:endParaRPr lang="en-US" b="0" i="0" dirty="0">
              <a:solidFill>
                <a:srgbClr val="2D3B45"/>
              </a:solidFill>
              <a:effectLst/>
              <a:latin typeface="Lato Extended"/>
            </a:endParaRPr>
          </a:p>
          <a:p>
            <a:pPr algn="l">
              <a:buFont typeface="+mj-lt"/>
              <a:buAutoNum type="arabicPeriod"/>
            </a:pPr>
            <a:endParaRPr lang="en-US" b="0" i="0" dirty="0">
              <a:solidFill>
                <a:srgbClr val="515857"/>
              </a:solidFill>
              <a:effectLst/>
              <a:latin typeface="Helvetica Neue"/>
            </a:endParaRPr>
          </a:p>
        </p:txBody>
      </p:sp>
      <p:sp>
        <p:nvSpPr>
          <p:cNvPr id="4" name="Slide Number Placeholder 3"/>
          <p:cNvSpPr>
            <a:spLocks noGrp="1"/>
          </p:cNvSpPr>
          <p:nvPr>
            <p:ph type="sldNum" sz="quarter" idx="5"/>
          </p:nvPr>
        </p:nvSpPr>
        <p:spPr/>
        <p:txBody>
          <a:bodyPr/>
          <a:lstStyle/>
          <a:p>
            <a:fld id="{0BF15AA0-0AB1-4D47-AB11-A5717F969931}" type="slidenum">
              <a:rPr lang="en-US" smtClean="0"/>
              <a:t>16</a:t>
            </a:fld>
            <a:endParaRPr lang="en-US"/>
          </a:p>
        </p:txBody>
      </p:sp>
    </p:spTree>
    <p:extLst>
      <p:ext uri="{BB962C8B-B14F-4D97-AF65-F5344CB8AC3E}">
        <p14:creationId xmlns:p14="http://schemas.microsoft.com/office/powerpoint/2010/main" val="360955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lgn="l">
              <a:buFont typeface="+mj-lt"/>
              <a:buNone/>
            </a:pPr>
            <a:endParaRPr lang="en-US" b="0" i="0" dirty="0">
              <a:solidFill>
                <a:srgbClr val="515857"/>
              </a:solidFill>
              <a:effectLst/>
              <a:latin typeface="Helvetica Neue"/>
            </a:endParaRPr>
          </a:p>
        </p:txBody>
      </p:sp>
      <p:sp>
        <p:nvSpPr>
          <p:cNvPr id="4" name="Slide Number Placeholder 3"/>
          <p:cNvSpPr>
            <a:spLocks noGrp="1"/>
          </p:cNvSpPr>
          <p:nvPr>
            <p:ph type="sldNum" sz="quarter" idx="5"/>
          </p:nvPr>
        </p:nvSpPr>
        <p:spPr/>
        <p:txBody>
          <a:bodyPr/>
          <a:lstStyle/>
          <a:p>
            <a:fld id="{0BF15AA0-0AB1-4D47-AB11-A5717F969931}" type="slidenum">
              <a:rPr lang="en-US" smtClean="0"/>
              <a:t>17</a:t>
            </a:fld>
            <a:endParaRPr lang="en-US"/>
          </a:p>
        </p:txBody>
      </p:sp>
    </p:spTree>
    <p:extLst>
      <p:ext uri="{BB962C8B-B14F-4D97-AF65-F5344CB8AC3E}">
        <p14:creationId xmlns:p14="http://schemas.microsoft.com/office/powerpoint/2010/main" val="202883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2D3B45"/>
                </a:solidFill>
                <a:effectLst/>
                <a:latin typeface="Lato Extended"/>
              </a:rPr>
              <a:t>If time needs to be changed:  e</a:t>
            </a:r>
            <a:r>
              <a:rPr lang="en-US" b="0" i="0" dirty="0">
                <a:solidFill>
                  <a:srgbClr val="2D3B45"/>
                </a:solidFill>
                <a:effectLst/>
                <a:latin typeface="Lato Extended"/>
              </a:rPr>
              <a:t> </a:t>
            </a:r>
            <a:r>
              <a:rPr lang="en-US" sz="1800" b="0" i="0" dirty="0" err="1">
                <a:solidFill>
                  <a:srgbClr val="2D3B45"/>
                </a:solidFill>
                <a:effectLst/>
                <a:latin typeface="Lato Extended"/>
              </a:rPr>
              <a:t>nter</a:t>
            </a:r>
            <a:r>
              <a:rPr lang="en-US" sz="1800" b="0" i="0" dirty="0">
                <a:solidFill>
                  <a:srgbClr val="2D3B45"/>
                </a:solidFill>
                <a:effectLst/>
                <a:latin typeface="Lato Extended"/>
              </a:rPr>
              <a:t> a new hour value under the relevant day and then s</a:t>
            </a:r>
            <a:r>
              <a:rPr lang="en-US" b="0" i="0" dirty="0">
                <a:solidFill>
                  <a:srgbClr val="2D3B45"/>
                </a:solidFill>
                <a:effectLst/>
                <a:latin typeface="Lato Extended"/>
              </a:rPr>
              <a:t> </a:t>
            </a:r>
            <a:r>
              <a:rPr lang="en-US" sz="1800" b="0" i="0" dirty="0">
                <a:solidFill>
                  <a:srgbClr val="2D3B45"/>
                </a:solidFill>
                <a:effectLst/>
                <a:latin typeface="Lato Extended"/>
              </a:rPr>
              <a:t>elect </a:t>
            </a:r>
            <a:r>
              <a:rPr lang="en-US" sz="1800" b="1" i="0" dirty="0">
                <a:solidFill>
                  <a:srgbClr val="2D3B45"/>
                </a:solidFill>
                <a:effectLst/>
                <a:latin typeface="Lato Extended"/>
              </a:rPr>
              <a:t>Submit</a:t>
            </a:r>
            <a:r>
              <a:rPr lang="en-US" sz="1800" b="0" i="0" dirty="0">
                <a:solidFill>
                  <a:srgbClr val="2D3B45"/>
                </a:solidFill>
                <a:effectLst/>
                <a:latin typeface="Lato Extended"/>
              </a:rPr>
              <a:t> and </a:t>
            </a:r>
            <a:r>
              <a:rPr lang="en-US" sz="1800" b="1" i="0" dirty="0">
                <a:solidFill>
                  <a:srgbClr val="2D3B45"/>
                </a:solidFill>
                <a:effectLst/>
                <a:latin typeface="Lato Extended"/>
              </a:rPr>
              <a:t>OK.</a:t>
            </a:r>
            <a:endParaRPr lang="en-US" b="0" i="0" dirty="0">
              <a:solidFill>
                <a:srgbClr val="2D3B45"/>
              </a:solidFill>
              <a:effectLst/>
              <a:latin typeface="Lato Extended"/>
            </a:endParaRPr>
          </a:p>
          <a:p>
            <a:pPr algn="l"/>
            <a:r>
              <a:rPr lang="en-US" sz="1800" b="0" i="0" dirty="0">
                <a:solidFill>
                  <a:srgbClr val="2D3B45"/>
                </a:solidFill>
                <a:effectLst/>
                <a:latin typeface="Lato Extended"/>
              </a:rPr>
              <a:t>If a TRC needs to be removed from the timesheet:</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Select the </a:t>
            </a:r>
            <a:r>
              <a:rPr lang="en-US" sz="1800" b="1" i="0" dirty="0">
                <a:solidFill>
                  <a:srgbClr val="2D3B45"/>
                </a:solidFill>
                <a:effectLst/>
                <a:latin typeface="Lato Extended"/>
              </a:rPr>
              <a:t>(-)</a:t>
            </a:r>
            <a:r>
              <a:rPr lang="en-US" sz="1800" b="0" i="0" dirty="0">
                <a:solidFill>
                  <a:srgbClr val="2D3B45"/>
                </a:solidFill>
                <a:effectLst/>
                <a:latin typeface="Lato Extended"/>
              </a:rPr>
              <a:t> on the right hand side of the screen to remove a row.</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The system will prompt a question, select either </a:t>
            </a:r>
            <a:r>
              <a:rPr lang="en-US" sz="1800" b="1" i="0" dirty="0">
                <a:solidFill>
                  <a:srgbClr val="2D3B45"/>
                </a:solidFill>
                <a:effectLst/>
                <a:latin typeface="Lato Extended"/>
              </a:rPr>
              <a:t>Yes Delete</a:t>
            </a:r>
            <a:r>
              <a:rPr lang="en-US" sz="1800" b="0" i="0" dirty="0">
                <a:solidFill>
                  <a:srgbClr val="2D3B45"/>
                </a:solidFill>
                <a:effectLst/>
                <a:latin typeface="Lato Extended"/>
              </a:rPr>
              <a:t> or </a:t>
            </a:r>
            <a:r>
              <a:rPr lang="en-US" sz="1800" b="1" i="0" dirty="0">
                <a:solidFill>
                  <a:srgbClr val="2D3B45"/>
                </a:solidFill>
                <a:effectLst/>
                <a:latin typeface="Lato Extended"/>
              </a:rPr>
              <a:t>No Do Not Delete.</a:t>
            </a:r>
            <a:endParaRPr lang="en-US" b="0" i="0" dirty="0">
              <a:solidFill>
                <a:srgbClr val="2D3B45"/>
              </a:solidFill>
              <a:effectLst/>
              <a:latin typeface="Lato Extended"/>
            </a:endParaRPr>
          </a:p>
          <a:p>
            <a:pPr algn="l">
              <a:buFont typeface="Arial" panose="020B0604020202020204" pitchFamily="34" charset="0"/>
              <a:buChar char="•"/>
            </a:pPr>
            <a:r>
              <a:rPr lang="en-US" sz="1800" b="0" i="0" dirty="0">
                <a:solidFill>
                  <a:srgbClr val="2D3B45"/>
                </a:solidFill>
                <a:effectLst/>
                <a:latin typeface="Lato Extended"/>
              </a:rPr>
              <a:t>If </a:t>
            </a:r>
            <a:r>
              <a:rPr lang="en-US" sz="1800" b="1" i="0" dirty="0">
                <a:solidFill>
                  <a:srgbClr val="2D3B45"/>
                </a:solidFill>
                <a:effectLst/>
                <a:latin typeface="Lato Extended"/>
              </a:rPr>
              <a:t>Yes Delete</a:t>
            </a:r>
            <a:r>
              <a:rPr lang="en-US" sz="1800" b="0" i="0" dirty="0">
                <a:solidFill>
                  <a:srgbClr val="2D3B45"/>
                </a:solidFill>
                <a:effectLst/>
                <a:latin typeface="Lato Extended"/>
              </a:rPr>
              <a:t> was chosen and the employee wishes to finalize their choice, select </a:t>
            </a:r>
            <a:r>
              <a:rPr lang="en-US" sz="1800" b="1" i="0" dirty="0">
                <a:solidFill>
                  <a:srgbClr val="2D3B45"/>
                </a:solidFill>
                <a:effectLst/>
                <a:latin typeface="Lato Extended"/>
              </a:rPr>
              <a:t>Submit</a:t>
            </a:r>
            <a:r>
              <a:rPr lang="en-US" sz="1800" b="0" i="0" dirty="0">
                <a:solidFill>
                  <a:srgbClr val="2D3B45"/>
                </a:solidFill>
                <a:effectLst/>
                <a:latin typeface="Lato Extended"/>
              </a:rPr>
              <a:t> and </a:t>
            </a:r>
            <a:r>
              <a:rPr lang="en-US" sz="1800" b="1" i="0" dirty="0">
                <a:solidFill>
                  <a:srgbClr val="2D3B45"/>
                </a:solidFill>
                <a:effectLst/>
                <a:latin typeface="Lato Extended"/>
              </a:rPr>
              <a:t>OK.</a:t>
            </a:r>
            <a:endParaRPr lang="en-US" b="0" i="0" dirty="0">
              <a:solidFill>
                <a:srgbClr val="2D3B45"/>
              </a:solidFill>
              <a:effectLst/>
              <a:latin typeface="Lato Extended"/>
            </a:endParaRPr>
          </a:p>
          <a:p>
            <a:pPr algn="l"/>
            <a:r>
              <a:rPr lang="en-US" sz="1800" b="0" i="0" dirty="0">
                <a:solidFill>
                  <a:srgbClr val="2D3B45"/>
                </a:solidFill>
                <a:effectLst/>
                <a:latin typeface="Lato Extended"/>
              </a:rPr>
              <a:t>If a Comment is needed select the comment box below the day in which a comment is needed, type in text, and select </a:t>
            </a:r>
            <a:r>
              <a:rPr lang="en-US" sz="1800" b="1" i="0" dirty="0">
                <a:solidFill>
                  <a:srgbClr val="2D3B45"/>
                </a:solidFill>
                <a:effectLst/>
                <a:latin typeface="Lato Extended"/>
              </a:rPr>
              <a:t>Add Comment.</a:t>
            </a:r>
            <a:endParaRPr lang="en-US" b="0" i="0" dirty="0">
              <a:solidFill>
                <a:srgbClr val="2D3B45"/>
              </a:solidFill>
              <a:effectLst/>
              <a:latin typeface="Lato Extended"/>
            </a:endParaRPr>
          </a:p>
          <a:p>
            <a:pPr algn="l"/>
            <a:r>
              <a:rPr lang="en-US" sz="1800" b="0" i="0" dirty="0">
                <a:solidFill>
                  <a:srgbClr val="2D3B45"/>
                </a:solidFill>
                <a:effectLst/>
                <a:latin typeface="Lato Extended"/>
              </a:rPr>
              <a:t>Comments, once entered, cannot be altered or removed.  Additionally, all comments recorded by employees are considered discoverable.</a:t>
            </a:r>
            <a:endParaRPr lang="en-US" b="0" i="0" dirty="0">
              <a:solidFill>
                <a:srgbClr val="2D3B45"/>
              </a:solidFill>
              <a:effectLst/>
              <a:latin typeface="Lato Extended"/>
            </a:endParaRPr>
          </a:p>
          <a:p>
            <a:pPr algn="l"/>
            <a:r>
              <a:rPr lang="en-US" sz="1800" b="1" i="1" dirty="0">
                <a:solidFill>
                  <a:srgbClr val="2D3B45"/>
                </a:solidFill>
                <a:effectLst/>
                <a:latin typeface="Lato Extended"/>
              </a:rPr>
              <a:t>NOTE: </a:t>
            </a:r>
            <a:r>
              <a:rPr lang="en-US" sz="1800" b="0" i="1" dirty="0">
                <a:solidFill>
                  <a:srgbClr val="2D3B45"/>
                </a:solidFill>
                <a:effectLst/>
                <a:latin typeface="Lato Extended"/>
              </a:rPr>
              <a:t>Time is processed periodically, but at minimum overnight.  Time entered may not be visible to the employee or manager in other screens until the overnight processing has occurred.</a:t>
            </a:r>
            <a:endParaRPr lang="en-US" b="0" i="0" dirty="0">
              <a:solidFill>
                <a:srgbClr val="2D3B45"/>
              </a:solidFill>
              <a:effectLst/>
              <a:latin typeface="Lato Extended"/>
            </a:endParaRPr>
          </a:p>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18</a:t>
            </a:fld>
            <a:endParaRPr lang="en-US"/>
          </a:p>
        </p:txBody>
      </p:sp>
    </p:spTree>
    <p:extLst>
      <p:ext uri="{BB962C8B-B14F-4D97-AF65-F5344CB8AC3E}">
        <p14:creationId xmlns:p14="http://schemas.microsoft.com/office/powerpoint/2010/main" val="46025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19</a:t>
            </a:fld>
            <a:endParaRPr lang="en-US"/>
          </a:p>
        </p:txBody>
      </p:sp>
    </p:spTree>
    <p:extLst>
      <p:ext uri="{BB962C8B-B14F-4D97-AF65-F5344CB8AC3E}">
        <p14:creationId xmlns:p14="http://schemas.microsoft.com/office/powerpoint/2010/main" val="277336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20</a:t>
            </a:fld>
            <a:endParaRPr lang="en-US"/>
          </a:p>
        </p:txBody>
      </p:sp>
    </p:spTree>
    <p:extLst>
      <p:ext uri="{BB962C8B-B14F-4D97-AF65-F5344CB8AC3E}">
        <p14:creationId xmlns:p14="http://schemas.microsoft.com/office/powerpoint/2010/main" val="184215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21</a:t>
            </a:fld>
            <a:endParaRPr lang="en-US"/>
          </a:p>
        </p:txBody>
      </p:sp>
    </p:spTree>
    <p:extLst>
      <p:ext uri="{BB962C8B-B14F-4D97-AF65-F5344CB8AC3E}">
        <p14:creationId xmlns:p14="http://schemas.microsoft.com/office/powerpoint/2010/main" val="294289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22</a:t>
            </a:fld>
            <a:endParaRPr lang="en-US"/>
          </a:p>
        </p:txBody>
      </p:sp>
    </p:spTree>
    <p:extLst>
      <p:ext uri="{BB962C8B-B14F-4D97-AF65-F5344CB8AC3E}">
        <p14:creationId xmlns:p14="http://schemas.microsoft.com/office/powerpoint/2010/main" val="158330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23</a:t>
            </a:fld>
            <a:endParaRPr lang="en-US"/>
          </a:p>
        </p:txBody>
      </p:sp>
    </p:spTree>
    <p:extLst>
      <p:ext uri="{BB962C8B-B14F-4D97-AF65-F5344CB8AC3E}">
        <p14:creationId xmlns:p14="http://schemas.microsoft.com/office/powerpoint/2010/main" val="238878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3</a:t>
            </a:fld>
            <a:endParaRPr lang="en-US"/>
          </a:p>
        </p:txBody>
      </p:sp>
    </p:spTree>
    <p:extLst>
      <p:ext uri="{BB962C8B-B14F-4D97-AF65-F5344CB8AC3E}">
        <p14:creationId xmlns:p14="http://schemas.microsoft.com/office/powerpoint/2010/main" val="334563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24</a:t>
            </a:fld>
            <a:endParaRPr lang="en-US"/>
          </a:p>
        </p:txBody>
      </p:sp>
    </p:spTree>
    <p:extLst>
      <p:ext uri="{BB962C8B-B14F-4D97-AF65-F5344CB8AC3E}">
        <p14:creationId xmlns:p14="http://schemas.microsoft.com/office/powerpoint/2010/main" val="9865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25</a:t>
            </a:fld>
            <a:endParaRPr lang="en-US"/>
          </a:p>
        </p:txBody>
      </p:sp>
    </p:spTree>
    <p:extLst>
      <p:ext uri="{BB962C8B-B14F-4D97-AF65-F5344CB8AC3E}">
        <p14:creationId xmlns:p14="http://schemas.microsoft.com/office/powerpoint/2010/main" val="118850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26</a:t>
            </a:fld>
            <a:endParaRPr lang="en-US"/>
          </a:p>
        </p:txBody>
      </p:sp>
    </p:spTree>
    <p:extLst>
      <p:ext uri="{BB962C8B-B14F-4D97-AF65-F5344CB8AC3E}">
        <p14:creationId xmlns:p14="http://schemas.microsoft.com/office/powerpoint/2010/main" val="3027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Steps:</a:t>
            </a:r>
          </a:p>
          <a:p>
            <a:pPr algn="l">
              <a:buFont typeface="+mj-lt"/>
              <a:buAutoNum type="arabicPeriod" startAt="3"/>
            </a:pPr>
            <a:r>
              <a:rPr lang="en-US" b="0" i="0" dirty="0">
                <a:solidFill>
                  <a:srgbClr val="515857"/>
                </a:solidFill>
                <a:effectLst/>
                <a:latin typeface="Helvetica Neue"/>
              </a:rPr>
              <a:t>The </a:t>
            </a:r>
            <a:r>
              <a:rPr lang="en-US" b="1" i="0" dirty="0">
                <a:solidFill>
                  <a:srgbClr val="515857"/>
                </a:solidFill>
                <a:effectLst/>
                <a:latin typeface="Helvetica Neue"/>
              </a:rPr>
              <a:t>Report Time</a:t>
            </a:r>
            <a:r>
              <a:rPr lang="en-US" b="0" i="0" dirty="0">
                <a:solidFill>
                  <a:srgbClr val="515857"/>
                </a:solidFill>
                <a:effectLst/>
                <a:latin typeface="Helvetica Neue"/>
              </a:rPr>
              <a:t> page displays.</a:t>
            </a:r>
          </a:p>
          <a:p>
            <a:pPr algn="l">
              <a:buFont typeface="+mj-lt"/>
              <a:buAutoNum type="arabicPeriod"/>
            </a:pPr>
            <a:r>
              <a:rPr lang="en-US" b="0" i="0" dirty="0">
                <a:solidFill>
                  <a:srgbClr val="515857"/>
                </a:solidFill>
                <a:effectLst/>
                <a:latin typeface="Helvetica Neue"/>
              </a:rPr>
              <a:t>Select a </a:t>
            </a:r>
            <a:r>
              <a:rPr lang="en-US" b="1" i="0" dirty="0">
                <a:solidFill>
                  <a:srgbClr val="515857"/>
                </a:solidFill>
                <a:effectLst/>
                <a:latin typeface="Helvetica Neue"/>
              </a:rPr>
              <a:t>Job</a:t>
            </a:r>
            <a:r>
              <a:rPr lang="en-US" b="0" i="0" dirty="0">
                <a:solidFill>
                  <a:srgbClr val="515857"/>
                </a:solidFill>
                <a:effectLst/>
                <a:latin typeface="Helvetica Neue"/>
              </a:rPr>
              <a:t> at top from the drop-down menu if user has more than one job.</a:t>
            </a:r>
          </a:p>
          <a:p>
            <a:pPr algn="l">
              <a:buFont typeface="+mj-lt"/>
              <a:buAutoNum type="arabicPeriod"/>
            </a:pPr>
            <a:r>
              <a:rPr lang="en-US" b="0" i="0" dirty="0">
                <a:solidFill>
                  <a:srgbClr val="515857"/>
                </a:solidFill>
                <a:effectLst/>
                <a:latin typeface="Helvetica Neue"/>
              </a:rPr>
              <a:t>Select a </a:t>
            </a:r>
            <a:r>
              <a:rPr lang="en-US" b="1" i="0" dirty="0">
                <a:solidFill>
                  <a:srgbClr val="515857"/>
                </a:solidFill>
                <a:effectLst/>
                <a:latin typeface="Helvetica Neue"/>
              </a:rPr>
              <a:t>Time Reporting Code (TRC)</a:t>
            </a:r>
            <a:r>
              <a:rPr lang="en-US" b="0" i="0" dirty="0">
                <a:solidFill>
                  <a:srgbClr val="515857"/>
                </a:solidFill>
                <a:effectLst/>
                <a:latin typeface="Helvetica Neue"/>
              </a:rPr>
              <a:t> from the drop-down menu on the left.</a:t>
            </a:r>
          </a:p>
          <a:p>
            <a:pPr algn="l">
              <a:buFont typeface="+mj-lt"/>
              <a:buAutoNum type="arabicPeriod"/>
            </a:pPr>
            <a:r>
              <a:rPr lang="en-US" b="0" i="0" dirty="0">
                <a:solidFill>
                  <a:srgbClr val="515857"/>
                </a:solidFill>
                <a:effectLst/>
                <a:latin typeface="Helvetica Neue"/>
              </a:rPr>
              <a:t>Enter the number of hours in </a:t>
            </a:r>
            <a:r>
              <a:rPr lang="en-US" b="1" i="0" dirty="0">
                <a:solidFill>
                  <a:srgbClr val="515857"/>
                </a:solidFill>
                <a:effectLst/>
                <a:latin typeface="Helvetica Neue"/>
              </a:rPr>
              <a:t>Quantity</a:t>
            </a:r>
            <a:r>
              <a:rPr lang="en-US" b="0" i="0" dirty="0">
                <a:solidFill>
                  <a:srgbClr val="515857"/>
                </a:solidFill>
                <a:effectLst/>
                <a:latin typeface="Helvetica Neue"/>
              </a:rPr>
              <a:t>.  (Partial hours must be represented in the decimal, for instance eight and a half hours would be 8.5).</a:t>
            </a:r>
          </a:p>
          <a:p>
            <a:pPr algn="l">
              <a:buFont typeface="+mj-lt"/>
              <a:buAutoNum type="arabicPeriod"/>
            </a:pPr>
            <a:r>
              <a:rPr lang="en-US" b="0" i="0" dirty="0">
                <a:solidFill>
                  <a:srgbClr val="515857"/>
                </a:solidFill>
                <a:effectLst/>
                <a:latin typeface="Helvetica Neue"/>
              </a:rPr>
              <a:t>Select the </a:t>
            </a:r>
            <a:r>
              <a:rPr lang="en-US" b="1" i="0" dirty="0">
                <a:solidFill>
                  <a:srgbClr val="515857"/>
                </a:solidFill>
                <a:effectLst/>
                <a:latin typeface="Helvetica Neue"/>
              </a:rPr>
              <a:t>Submit</a:t>
            </a:r>
            <a:r>
              <a:rPr lang="en-US" b="0" i="0" dirty="0">
                <a:solidFill>
                  <a:srgbClr val="515857"/>
                </a:solidFill>
                <a:effectLst/>
                <a:latin typeface="Helvetica Neue"/>
              </a:rPr>
              <a:t> button.</a:t>
            </a:r>
          </a:p>
          <a:p>
            <a:pPr algn="l">
              <a:buFont typeface="+mj-lt"/>
              <a:buAutoNum type="arabicPeriod" startAt="8"/>
            </a:pPr>
            <a:br>
              <a:rPr lang="en-US" b="0" i="0" u="sng" dirty="0">
                <a:solidFill>
                  <a:srgbClr val="155596"/>
                </a:solidFill>
                <a:effectLst/>
                <a:latin typeface="Helvetica Neue"/>
              </a:rPr>
            </a:br>
            <a:r>
              <a:rPr lang="en-US" b="0" i="0" dirty="0">
                <a:solidFill>
                  <a:srgbClr val="515857"/>
                </a:solidFill>
                <a:effectLst/>
                <a:latin typeface="Helvetica Neue"/>
              </a:rPr>
              <a:t>Select </a:t>
            </a:r>
            <a:r>
              <a:rPr lang="en-US" b="1" i="0" dirty="0">
                <a:solidFill>
                  <a:srgbClr val="515857"/>
                </a:solidFill>
                <a:effectLst/>
                <a:latin typeface="Helvetica Neue"/>
              </a:rPr>
              <a:t>OK</a:t>
            </a:r>
            <a:r>
              <a:rPr lang="en-US" b="0" i="0" dirty="0">
                <a:solidFill>
                  <a:srgbClr val="515857"/>
                </a:solidFill>
                <a:effectLst/>
                <a:latin typeface="Helvetica Neue"/>
              </a:rPr>
              <a:t> to acknowledge the affirmation statement.</a:t>
            </a:r>
          </a:p>
          <a:p>
            <a:pPr algn="l">
              <a:buFont typeface="+mj-lt"/>
              <a:buAutoNum type="arabicPeriod"/>
            </a:pPr>
            <a:r>
              <a:rPr lang="en-US" b="0" i="0" dirty="0">
                <a:solidFill>
                  <a:srgbClr val="515857"/>
                </a:solidFill>
                <a:effectLst/>
                <a:latin typeface="Helvetica Neue"/>
              </a:rPr>
              <a:t>Time will be processed periodically and sent to the employee’s manager for approval (if it is a TRC that needs approval).</a:t>
            </a:r>
          </a:p>
          <a:p>
            <a:pPr algn="l">
              <a:buFont typeface="+mj-lt"/>
              <a:buAutoNum type="arabicPeriod"/>
            </a:pPr>
            <a:r>
              <a:rPr lang="en-US" b="0" i="0" dirty="0">
                <a:solidFill>
                  <a:srgbClr val="515857"/>
                </a:solidFill>
                <a:effectLst/>
                <a:latin typeface="Helvetica Neue"/>
              </a:rPr>
              <a:t>If an additional TRC was worked in the period:</a:t>
            </a:r>
          </a:p>
          <a:p>
            <a:pPr marL="742950" lvl="1" indent="-285750" algn="l">
              <a:buFont typeface="+mj-lt"/>
              <a:buAutoNum type="arabicPeriod"/>
            </a:pPr>
            <a:r>
              <a:rPr lang="en-US" b="0" i="0" dirty="0">
                <a:solidFill>
                  <a:srgbClr val="515857"/>
                </a:solidFill>
                <a:effectLst/>
                <a:latin typeface="Helvetica Neue"/>
              </a:rPr>
              <a:t>Select the </a:t>
            </a:r>
            <a:r>
              <a:rPr lang="en-US" b="1" i="0" dirty="0">
                <a:solidFill>
                  <a:srgbClr val="515857"/>
                </a:solidFill>
                <a:effectLst/>
                <a:latin typeface="Helvetica Neue"/>
              </a:rPr>
              <a:t>TRC</a:t>
            </a:r>
            <a:r>
              <a:rPr lang="en-US" b="0" i="0" dirty="0">
                <a:solidFill>
                  <a:srgbClr val="515857"/>
                </a:solidFill>
                <a:effectLst/>
                <a:latin typeface="Helvetica Neue"/>
              </a:rPr>
              <a:t> on the left side of the screen.</a:t>
            </a:r>
          </a:p>
          <a:p>
            <a:pPr marL="742950" lvl="1" indent="-285750" algn="l">
              <a:buFont typeface="+mj-lt"/>
              <a:buAutoNum type="arabicPeriod"/>
            </a:pPr>
            <a:r>
              <a:rPr lang="en-US" b="0" i="0" dirty="0">
                <a:solidFill>
                  <a:srgbClr val="515857"/>
                </a:solidFill>
                <a:effectLst/>
                <a:latin typeface="Helvetica Neue"/>
              </a:rPr>
              <a:t>Enter the number of hours worked on the new TRC in </a:t>
            </a:r>
            <a:r>
              <a:rPr lang="en-US" b="1" i="0" dirty="0">
                <a:solidFill>
                  <a:srgbClr val="515857"/>
                </a:solidFill>
                <a:effectLst/>
                <a:latin typeface="Helvetica Neue"/>
              </a:rPr>
              <a:t>Quantity.</a:t>
            </a:r>
            <a:endParaRPr lang="en-US" b="0" i="0" dirty="0">
              <a:solidFill>
                <a:srgbClr val="515857"/>
              </a:solidFill>
              <a:effectLst/>
              <a:latin typeface="Helvetica Neue"/>
            </a:endParaRPr>
          </a:p>
          <a:p>
            <a:pPr marL="742950" lvl="1" indent="-285750" algn="l">
              <a:buFont typeface="+mj-lt"/>
              <a:buAutoNum type="arabicPeriod"/>
            </a:pPr>
            <a:r>
              <a:rPr lang="en-US" b="0" i="0" dirty="0">
                <a:solidFill>
                  <a:srgbClr val="515857"/>
                </a:solidFill>
                <a:effectLst/>
                <a:latin typeface="Helvetica Neue"/>
              </a:rPr>
              <a:t>Select </a:t>
            </a:r>
            <a:r>
              <a:rPr lang="en-US" b="1" i="0" dirty="0">
                <a:solidFill>
                  <a:srgbClr val="515857"/>
                </a:solidFill>
                <a:effectLst/>
                <a:latin typeface="Helvetica Neue"/>
              </a:rPr>
              <a:t>Submit</a:t>
            </a:r>
            <a:r>
              <a:rPr lang="en-US" b="0" i="0" dirty="0">
                <a:solidFill>
                  <a:srgbClr val="515857"/>
                </a:solidFill>
                <a:effectLst/>
                <a:latin typeface="Helvetica Neue"/>
              </a:rPr>
              <a:t> and </a:t>
            </a:r>
            <a:r>
              <a:rPr lang="en-US" b="1" i="0" dirty="0">
                <a:solidFill>
                  <a:srgbClr val="515857"/>
                </a:solidFill>
                <a:effectLst/>
                <a:latin typeface="Helvetica Neue"/>
              </a:rPr>
              <a:t>OK</a:t>
            </a:r>
            <a:r>
              <a:rPr lang="en-US" b="0" i="0" dirty="0">
                <a:solidFill>
                  <a:srgbClr val="515857"/>
                </a:solidFill>
                <a:effectLst/>
                <a:latin typeface="Helvetica Neue"/>
              </a:rPr>
              <a:t>.</a:t>
            </a:r>
          </a:p>
          <a:p>
            <a:pPr algn="l">
              <a:buFont typeface="+mj-lt"/>
              <a:buAutoNum type="arabicPeriod"/>
            </a:pPr>
            <a:r>
              <a:rPr lang="en-US" b="0" i="0" dirty="0">
                <a:solidFill>
                  <a:srgbClr val="515857"/>
                </a:solidFill>
                <a:effectLst/>
                <a:latin typeface="Helvetica Neue"/>
              </a:rPr>
              <a:t>If Comp Time was earned in the period:</a:t>
            </a:r>
          </a:p>
          <a:p>
            <a:pPr marL="742950" lvl="1" indent="-285750" algn="l">
              <a:buFont typeface="+mj-lt"/>
              <a:buAutoNum type="arabicPeriod"/>
            </a:pPr>
            <a:r>
              <a:rPr lang="en-US" b="0" i="0" dirty="0">
                <a:solidFill>
                  <a:srgbClr val="515857"/>
                </a:solidFill>
                <a:effectLst/>
                <a:latin typeface="Helvetica Neue"/>
              </a:rPr>
              <a:t>Select </a:t>
            </a:r>
            <a:r>
              <a:rPr lang="en-US" b="1" i="0" dirty="0">
                <a:solidFill>
                  <a:srgbClr val="515857"/>
                </a:solidFill>
                <a:effectLst/>
                <a:latin typeface="Helvetica Neue"/>
              </a:rPr>
              <a:t>Compensatory Time Earned</a:t>
            </a:r>
            <a:r>
              <a:rPr lang="en-US" b="0" i="0" dirty="0">
                <a:solidFill>
                  <a:srgbClr val="515857"/>
                </a:solidFill>
                <a:effectLst/>
                <a:latin typeface="Helvetica Neue"/>
              </a:rPr>
              <a:t> from the TRC drop-down menu on the left.</a:t>
            </a:r>
          </a:p>
          <a:p>
            <a:pPr marL="742950" lvl="1" indent="-285750" algn="l">
              <a:buFont typeface="+mj-lt"/>
              <a:buAutoNum type="arabicPeriod"/>
            </a:pPr>
            <a:r>
              <a:rPr lang="en-US" b="0" i="0" dirty="0">
                <a:solidFill>
                  <a:srgbClr val="515857"/>
                </a:solidFill>
                <a:effectLst/>
                <a:latin typeface="Helvetica Neue"/>
              </a:rPr>
              <a:t>Enter the number of hours to accrue under CTE in </a:t>
            </a:r>
            <a:r>
              <a:rPr lang="en-US" b="1" i="0" dirty="0">
                <a:solidFill>
                  <a:srgbClr val="515857"/>
                </a:solidFill>
                <a:effectLst/>
                <a:latin typeface="Helvetica Neue"/>
              </a:rPr>
              <a:t>Quantity.</a:t>
            </a:r>
            <a:endParaRPr lang="en-US" b="0" i="0" dirty="0">
              <a:solidFill>
                <a:srgbClr val="515857"/>
              </a:solidFill>
              <a:effectLst/>
              <a:latin typeface="Helvetica Neue"/>
            </a:endParaRPr>
          </a:p>
          <a:p>
            <a:pPr marL="742950" lvl="1" indent="-285750" algn="l">
              <a:buFont typeface="+mj-lt"/>
              <a:buAutoNum type="arabicPeriod"/>
            </a:pPr>
            <a:r>
              <a:rPr lang="en-US" b="0" i="0" dirty="0">
                <a:solidFill>
                  <a:srgbClr val="515857"/>
                </a:solidFill>
                <a:effectLst/>
                <a:latin typeface="Helvetica Neue"/>
              </a:rPr>
              <a:t>Select </a:t>
            </a:r>
            <a:r>
              <a:rPr lang="en-US" b="1" i="0" dirty="0">
                <a:solidFill>
                  <a:srgbClr val="515857"/>
                </a:solidFill>
                <a:effectLst/>
                <a:latin typeface="Helvetica Neue"/>
              </a:rPr>
              <a:t>Submit</a:t>
            </a:r>
            <a:r>
              <a:rPr lang="en-US" b="0" i="0" dirty="0">
                <a:solidFill>
                  <a:srgbClr val="515857"/>
                </a:solidFill>
                <a:effectLst/>
                <a:latin typeface="Helvetica Neue"/>
              </a:rPr>
              <a:t> and </a:t>
            </a:r>
            <a:r>
              <a:rPr lang="en-US" b="1" i="0" dirty="0">
                <a:solidFill>
                  <a:srgbClr val="515857"/>
                </a:solidFill>
                <a:effectLst/>
                <a:latin typeface="Helvetica Neue"/>
              </a:rPr>
              <a:t>OK</a:t>
            </a:r>
            <a:r>
              <a:rPr lang="en-US" b="0" i="0" dirty="0">
                <a:solidFill>
                  <a:srgbClr val="515857"/>
                </a:solidFill>
                <a:effectLst/>
                <a:latin typeface="Helvetica Neue"/>
              </a:rPr>
              <a:t>.</a:t>
            </a:r>
          </a:p>
          <a:p>
            <a:pPr algn="l">
              <a:buFont typeface="+mj-lt"/>
              <a:buAutoNum type="arabicPeriod"/>
            </a:pPr>
            <a:r>
              <a:rPr lang="en-US" b="0" i="0" dirty="0">
                <a:solidFill>
                  <a:srgbClr val="515857"/>
                </a:solidFill>
                <a:effectLst/>
                <a:latin typeface="Helvetica Neue"/>
              </a:rPr>
              <a:t>If Comp Time was taken in the period:</a:t>
            </a:r>
          </a:p>
          <a:p>
            <a:pPr marL="742950" lvl="1" indent="-285750" algn="l">
              <a:buFont typeface="+mj-lt"/>
              <a:buAutoNum type="arabicPeriod"/>
            </a:pPr>
            <a:r>
              <a:rPr lang="en-US" b="0" i="0" dirty="0">
                <a:solidFill>
                  <a:srgbClr val="515857"/>
                </a:solidFill>
                <a:effectLst/>
                <a:latin typeface="Helvetica Neue"/>
              </a:rPr>
              <a:t>Select </a:t>
            </a:r>
            <a:r>
              <a:rPr lang="en-US" b="1" i="0" dirty="0">
                <a:solidFill>
                  <a:srgbClr val="515857"/>
                </a:solidFill>
                <a:effectLst/>
                <a:latin typeface="Helvetica Neue"/>
              </a:rPr>
              <a:t>Compensatory Time Taken</a:t>
            </a:r>
            <a:r>
              <a:rPr lang="en-US" b="0" i="0" dirty="0">
                <a:solidFill>
                  <a:srgbClr val="515857"/>
                </a:solidFill>
                <a:effectLst/>
                <a:latin typeface="Helvetica Neue"/>
              </a:rPr>
              <a:t> from the TRC drop-down menu on the left.</a:t>
            </a:r>
          </a:p>
          <a:p>
            <a:pPr marL="742950" lvl="1" indent="-285750" algn="l">
              <a:buFont typeface="+mj-lt"/>
              <a:buAutoNum type="arabicPeriod"/>
            </a:pPr>
            <a:r>
              <a:rPr lang="en-US" b="0" i="0" dirty="0">
                <a:solidFill>
                  <a:srgbClr val="515857"/>
                </a:solidFill>
                <a:effectLst/>
                <a:latin typeface="Helvetica Neue"/>
              </a:rPr>
              <a:t>Enter the number of hours used under CMP in </a:t>
            </a:r>
            <a:r>
              <a:rPr lang="en-US" b="1" i="0" dirty="0">
                <a:solidFill>
                  <a:srgbClr val="515857"/>
                </a:solidFill>
                <a:effectLst/>
                <a:latin typeface="Helvetica Neue"/>
              </a:rPr>
              <a:t>Quantity.</a:t>
            </a:r>
            <a:endParaRPr lang="en-US" b="0" i="0" dirty="0">
              <a:solidFill>
                <a:srgbClr val="515857"/>
              </a:solidFill>
              <a:effectLst/>
              <a:latin typeface="Helvetica Neue"/>
            </a:endParaRPr>
          </a:p>
          <a:p>
            <a:pPr marL="742950" lvl="1" indent="-285750" algn="l">
              <a:buFont typeface="+mj-lt"/>
              <a:buAutoNum type="arabicPeriod"/>
            </a:pPr>
            <a:r>
              <a:rPr lang="en-US" b="0" i="0" dirty="0">
                <a:solidFill>
                  <a:srgbClr val="515857"/>
                </a:solidFill>
                <a:effectLst/>
                <a:latin typeface="Helvetica Neue"/>
              </a:rPr>
              <a:t>Select </a:t>
            </a:r>
            <a:r>
              <a:rPr lang="en-US" b="1" i="0" dirty="0">
                <a:solidFill>
                  <a:srgbClr val="515857"/>
                </a:solidFill>
                <a:effectLst/>
                <a:latin typeface="Helvetica Neue"/>
              </a:rPr>
              <a:t>Submit</a:t>
            </a:r>
            <a:r>
              <a:rPr lang="en-US" b="0" i="0" dirty="0">
                <a:solidFill>
                  <a:srgbClr val="515857"/>
                </a:solidFill>
                <a:effectLst/>
                <a:latin typeface="Helvetica Neue"/>
              </a:rPr>
              <a:t> and </a:t>
            </a:r>
            <a:r>
              <a:rPr lang="en-US" b="1" i="0" dirty="0">
                <a:solidFill>
                  <a:srgbClr val="515857"/>
                </a:solidFill>
                <a:effectLst/>
                <a:latin typeface="Helvetica Neue"/>
              </a:rPr>
              <a:t>OK</a:t>
            </a:r>
            <a:r>
              <a:rPr lang="en-US" b="0" i="0" dirty="0">
                <a:solidFill>
                  <a:srgbClr val="515857"/>
                </a:solidFill>
                <a:effectLst/>
                <a:latin typeface="Helvetica Neue"/>
              </a:rPr>
              <a:t>.</a:t>
            </a:r>
          </a:p>
          <a:p>
            <a:pPr algn="l">
              <a:buFont typeface="+mj-lt"/>
              <a:buAutoNum type="arabicPeriod"/>
            </a:pPr>
            <a:r>
              <a:rPr lang="en-US" b="0" i="0" dirty="0">
                <a:solidFill>
                  <a:srgbClr val="515857"/>
                </a:solidFill>
                <a:effectLst/>
                <a:latin typeface="Helvetica Neue"/>
              </a:rPr>
              <a:t>If time needs to be changed:</a:t>
            </a:r>
          </a:p>
          <a:p>
            <a:pPr marL="742950" lvl="1" indent="-285750" algn="l">
              <a:buFont typeface="+mj-lt"/>
              <a:buAutoNum type="arabicPeriod"/>
            </a:pPr>
            <a:r>
              <a:rPr lang="en-US" b="0" i="0" dirty="0">
                <a:solidFill>
                  <a:srgbClr val="515857"/>
                </a:solidFill>
                <a:effectLst/>
                <a:latin typeface="Helvetica Neue"/>
              </a:rPr>
              <a:t>Select the correct </a:t>
            </a:r>
            <a:r>
              <a:rPr lang="en-US" b="1" i="0" dirty="0">
                <a:solidFill>
                  <a:srgbClr val="515857"/>
                </a:solidFill>
                <a:effectLst/>
                <a:latin typeface="Helvetica Neue"/>
              </a:rPr>
              <a:t>Day</a:t>
            </a:r>
            <a:r>
              <a:rPr lang="en-US" b="0" i="0" dirty="0">
                <a:solidFill>
                  <a:srgbClr val="515857"/>
                </a:solidFill>
                <a:effectLst/>
                <a:latin typeface="Helvetica Neue"/>
              </a:rPr>
              <a:t> at the top.</a:t>
            </a:r>
          </a:p>
          <a:p>
            <a:pPr marL="742950" lvl="1" indent="-285750" algn="l">
              <a:buFont typeface="+mj-lt"/>
              <a:buAutoNum type="arabicPeriod"/>
            </a:pPr>
            <a:r>
              <a:rPr lang="en-US" b="0" i="0" dirty="0">
                <a:solidFill>
                  <a:srgbClr val="515857"/>
                </a:solidFill>
                <a:effectLst/>
                <a:latin typeface="Helvetica Neue"/>
              </a:rPr>
              <a:t>Select the TRC under the </a:t>
            </a:r>
            <a:r>
              <a:rPr lang="en-US" b="1" i="0" dirty="0">
                <a:solidFill>
                  <a:srgbClr val="515857"/>
                </a:solidFill>
                <a:effectLst/>
                <a:latin typeface="Helvetica Neue"/>
              </a:rPr>
              <a:t>Summary/Detail</a:t>
            </a:r>
            <a:r>
              <a:rPr lang="en-US" b="0" i="0" dirty="0">
                <a:solidFill>
                  <a:srgbClr val="515857"/>
                </a:solidFill>
                <a:effectLst/>
                <a:latin typeface="Helvetica Neue"/>
              </a:rPr>
              <a:t> tabs.</a:t>
            </a:r>
          </a:p>
          <a:p>
            <a:pPr marL="742950" lvl="1" indent="-285750" algn="l">
              <a:buFont typeface="+mj-lt"/>
              <a:buAutoNum type="arabicPeriod"/>
            </a:pPr>
            <a:r>
              <a:rPr lang="en-US" b="0" i="0" dirty="0">
                <a:solidFill>
                  <a:srgbClr val="515857"/>
                </a:solidFill>
                <a:effectLst/>
                <a:latin typeface="Helvetica Neue"/>
              </a:rPr>
              <a:t>Enter a new hour value in </a:t>
            </a:r>
            <a:r>
              <a:rPr lang="en-US" b="1" i="0" dirty="0">
                <a:solidFill>
                  <a:srgbClr val="515857"/>
                </a:solidFill>
                <a:effectLst/>
                <a:latin typeface="Helvetica Neue"/>
              </a:rPr>
              <a:t>Quantity.</a:t>
            </a:r>
            <a:endParaRPr lang="en-US" b="0" i="0" dirty="0">
              <a:solidFill>
                <a:srgbClr val="515857"/>
              </a:solidFill>
              <a:effectLst/>
              <a:latin typeface="Helvetica Neue"/>
            </a:endParaRPr>
          </a:p>
          <a:p>
            <a:pPr marL="742950" lvl="1" indent="-285750" algn="l">
              <a:buFont typeface="+mj-lt"/>
              <a:buAutoNum type="arabicPeriod"/>
            </a:pPr>
            <a:r>
              <a:rPr lang="en-US" b="0" i="0" dirty="0">
                <a:solidFill>
                  <a:srgbClr val="515857"/>
                </a:solidFill>
                <a:effectLst/>
                <a:latin typeface="Helvetica Neue"/>
              </a:rPr>
              <a:t>Select </a:t>
            </a:r>
            <a:r>
              <a:rPr lang="en-US" b="1" i="0" dirty="0">
                <a:solidFill>
                  <a:srgbClr val="515857"/>
                </a:solidFill>
                <a:effectLst/>
                <a:latin typeface="Helvetica Neue"/>
              </a:rPr>
              <a:t>Submit</a:t>
            </a:r>
            <a:r>
              <a:rPr lang="en-US" b="0" i="0" dirty="0">
                <a:solidFill>
                  <a:srgbClr val="515857"/>
                </a:solidFill>
                <a:effectLst/>
                <a:latin typeface="Helvetica Neue"/>
              </a:rPr>
              <a:t> and </a:t>
            </a:r>
            <a:r>
              <a:rPr lang="en-US" b="1" i="0" dirty="0">
                <a:solidFill>
                  <a:srgbClr val="515857"/>
                </a:solidFill>
                <a:effectLst/>
                <a:latin typeface="Helvetica Neue"/>
              </a:rPr>
              <a:t>OK</a:t>
            </a:r>
            <a:r>
              <a:rPr lang="en-US" b="0" i="0" dirty="0">
                <a:solidFill>
                  <a:srgbClr val="515857"/>
                </a:solidFill>
                <a:effectLst/>
                <a:latin typeface="Helvetica Neue"/>
              </a:rPr>
              <a:t>.</a:t>
            </a:r>
          </a:p>
          <a:p>
            <a:pPr algn="l">
              <a:buFont typeface="+mj-lt"/>
              <a:buAutoNum type="arabicPeriod"/>
            </a:pPr>
            <a:r>
              <a:rPr lang="en-US" b="0" i="0" dirty="0">
                <a:solidFill>
                  <a:srgbClr val="515857"/>
                </a:solidFill>
                <a:effectLst/>
                <a:latin typeface="Helvetica Neue"/>
              </a:rPr>
              <a:t>If a TRC needs to be removed from the timesheet:</a:t>
            </a:r>
          </a:p>
          <a:p>
            <a:pPr marL="742950" lvl="1" indent="-285750" algn="l">
              <a:buFont typeface="+mj-lt"/>
              <a:buAutoNum type="arabicPeriod"/>
            </a:pPr>
            <a:r>
              <a:rPr lang="en-US" b="0" i="0" dirty="0">
                <a:solidFill>
                  <a:srgbClr val="515857"/>
                </a:solidFill>
                <a:effectLst/>
                <a:latin typeface="Helvetica Neue"/>
              </a:rPr>
              <a:t>Select the correct </a:t>
            </a:r>
            <a:r>
              <a:rPr lang="en-US" b="1" i="0" dirty="0">
                <a:solidFill>
                  <a:srgbClr val="515857"/>
                </a:solidFill>
                <a:effectLst/>
                <a:latin typeface="Helvetica Neue"/>
              </a:rPr>
              <a:t>Day</a:t>
            </a:r>
            <a:r>
              <a:rPr lang="en-US" b="0" i="0" dirty="0">
                <a:solidFill>
                  <a:srgbClr val="515857"/>
                </a:solidFill>
                <a:effectLst/>
                <a:latin typeface="Helvetica Neue"/>
              </a:rPr>
              <a:t> at the top.</a:t>
            </a:r>
          </a:p>
          <a:p>
            <a:pPr marL="742950" lvl="1" indent="-285750" algn="l">
              <a:buFont typeface="+mj-lt"/>
              <a:buAutoNum type="arabicPeriod"/>
            </a:pPr>
            <a:r>
              <a:rPr lang="en-US" b="0" i="0" dirty="0">
                <a:solidFill>
                  <a:srgbClr val="515857"/>
                </a:solidFill>
                <a:effectLst/>
                <a:latin typeface="Helvetica Neue"/>
              </a:rPr>
              <a:t>Select the TRC under the </a:t>
            </a:r>
            <a:r>
              <a:rPr lang="en-US" b="1" i="0" dirty="0">
                <a:solidFill>
                  <a:srgbClr val="515857"/>
                </a:solidFill>
                <a:effectLst/>
                <a:latin typeface="Helvetica Neue"/>
              </a:rPr>
              <a:t>Summary/Detail</a:t>
            </a:r>
            <a:r>
              <a:rPr lang="en-US" b="0" i="0" dirty="0">
                <a:solidFill>
                  <a:srgbClr val="515857"/>
                </a:solidFill>
                <a:effectLst/>
                <a:latin typeface="Helvetica Neue"/>
              </a:rPr>
              <a:t> tabs.</a:t>
            </a:r>
          </a:p>
          <a:p>
            <a:pPr marL="742950" lvl="1" indent="-285750" algn="l">
              <a:buFont typeface="+mj-lt"/>
              <a:buAutoNum type="arabicPeriod"/>
            </a:pPr>
            <a:r>
              <a:rPr lang="en-US" b="0" i="0" dirty="0">
                <a:solidFill>
                  <a:srgbClr val="515857"/>
                </a:solidFill>
                <a:effectLst/>
                <a:latin typeface="Helvetica Neue"/>
              </a:rPr>
              <a:t>Select </a:t>
            </a:r>
            <a:r>
              <a:rPr lang="en-US" b="1" i="0" dirty="0">
                <a:solidFill>
                  <a:srgbClr val="515857"/>
                </a:solidFill>
                <a:effectLst/>
                <a:latin typeface="Helvetica Neue"/>
              </a:rPr>
              <a:t>Delete</a:t>
            </a:r>
            <a:r>
              <a:rPr lang="en-US" b="0" i="0" dirty="0">
                <a:solidFill>
                  <a:srgbClr val="515857"/>
                </a:solidFill>
                <a:effectLst/>
                <a:latin typeface="Helvetica Neue"/>
              </a:rPr>
              <a:t> at the bottom of the page.</a:t>
            </a:r>
          </a:p>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27</a:t>
            </a:fld>
            <a:endParaRPr lang="en-US"/>
          </a:p>
        </p:txBody>
      </p:sp>
    </p:spTree>
    <p:extLst>
      <p:ext uri="{BB962C8B-B14F-4D97-AF65-F5344CB8AC3E}">
        <p14:creationId xmlns:p14="http://schemas.microsoft.com/office/powerpoint/2010/main" val="3218752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employees with more than one job, the CTC Time is an alternative option for reporting hours on multiple jobs. See below for instructions for using the CTC Time tile. Talk to your supervisor to make sure you are entering time for the correct job. When you are in the “Time” tile, you will click on "CTC Time.</a:t>
            </a:r>
          </a:p>
        </p:txBody>
      </p:sp>
      <p:sp>
        <p:nvSpPr>
          <p:cNvPr id="4" name="Slide Number Placeholder 3"/>
          <p:cNvSpPr>
            <a:spLocks noGrp="1"/>
          </p:cNvSpPr>
          <p:nvPr>
            <p:ph type="sldNum" sz="quarter" idx="5"/>
          </p:nvPr>
        </p:nvSpPr>
        <p:spPr/>
        <p:txBody>
          <a:bodyPr/>
          <a:lstStyle/>
          <a:p>
            <a:fld id="{0BF15AA0-0AB1-4D47-AB11-A5717F969931}" type="slidenum">
              <a:rPr lang="en-US" smtClean="0"/>
              <a:t>28</a:t>
            </a:fld>
            <a:endParaRPr lang="en-US"/>
          </a:p>
        </p:txBody>
      </p:sp>
    </p:spTree>
    <p:extLst>
      <p:ext uri="{BB962C8B-B14F-4D97-AF65-F5344CB8AC3E}">
        <p14:creationId xmlns:p14="http://schemas.microsoft.com/office/powerpoint/2010/main" val="1397450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D3B45"/>
                </a:solidFill>
                <a:effectLst/>
                <a:latin typeface="Lato Extended"/>
              </a:rPr>
              <a:t>To review any pending approvals that need your attention, begin by </a:t>
            </a:r>
            <a:r>
              <a:rPr lang="en-US" b="0" i="0" dirty="0">
                <a:effectLst/>
                <a:latin typeface="inherit"/>
              </a:rPr>
              <a:t>selecting the </a:t>
            </a:r>
            <a:r>
              <a:rPr lang="en-US" b="1" i="0" dirty="0">
                <a:effectLst/>
                <a:latin typeface="inherit"/>
              </a:rPr>
              <a:t>Approvals </a:t>
            </a:r>
            <a:r>
              <a:rPr lang="en-US" b="0" i="0" dirty="0">
                <a:effectLst/>
                <a:latin typeface="inherit"/>
              </a:rPr>
              <a:t>tile, from </a:t>
            </a:r>
            <a:r>
              <a:rPr lang="en-US" sz="1800" b="0" i="0" dirty="0">
                <a:effectLst/>
                <a:latin typeface="inherit"/>
              </a:rPr>
              <a:t>the</a:t>
            </a:r>
            <a:r>
              <a:rPr lang="en-US" sz="1800" b="1" i="0" dirty="0">
                <a:effectLst/>
                <a:latin typeface="inherit"/>
              </a:rPr>
              <a:t> Manager Self Service</a:t>
            </a:r>
            <a:r>
              <a:rPr lang="en-US" sz="1800" b="0" i="0" dirty="0">
                <a:effectLst/>
                <a:latin typeface="inherit"/>
              </a:rPr>
              <a:t> homepage.  I</a:t>
            </a:r>
            <a:r>
              <a:rPr lang="en-US" b="0" i="0" dirty="0">
                <a:effectLst/>
                <a:latin typeface="inherit"/>
              </a:rPr>
              <a:t>f there are pending approvals, a corresponding number will show in the bottom right corner of the Approvals tile. If there are no pending approvals,</a:t>
            </a:r>
            <a:r>
              <a:rPr lang="en-US" sz="1800" b="0" i="0" dirty="0">
                <a:effectLst/>
                <a:latin typeface="inherit"/>
              </a:rPr>
              <a:t> a "0" will display.</a:t>
            </a:r>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29</a:t>
            </a:fld>
            <a:endParaRPr lang="en-US"/>
          </a:p>
        </p:txBody>
      </p:sp>
    </p:spTree>
    <p:extLst>
      <p:ext uri="{BB962C8B-B14F-4D97-AF65-F5344CB8AC3E}">
        <p14:creationId xmlns:p14="http://schemas.microsoft.com/office/powerpoint/2010/main" val="4061769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Lato Extended"/>
                <a:ea typeface="+mn-ea"/>
                <a:cs typeface="+mn-cs"/>
              </a:rPr>
              <a:t>The </a:t>
            </a:r>
            <a:r>
              <a:rPr kumimoji="0" lang="en-US" sz="1800" b="1" i="0" u="none" strike="noStrike" kern="1200" cap="none" spc="0" normalizeH="0" baseline="0" noProof="0" dirty="0">
                <a:ln>
                  <a:noFill/>
                </a:ln>
                <a:solidFill>
                  <a:srgbClr val="2D3B45"/>
                </a:solidFill>
                <a:effectLst/>
                <a:uLnTx/>
                <a:uFillTx/>
                <a:latin typeface="Lato Extended"/>
                <a:ea typeface="+mn-ea"/>
                <a:cs typeface="+mn-cs"/>
              </a:rPr>
              <a:t>Pending Approvals</a:t>
            </a:r>
            <a:r>
              <a:rPr kumimoji="0" lang="en-US" sz="1800" b="0" i="0" u="none" strike="noStrike" kern="1200" cap="none" spc="0" normalizeH="0" baseline="0" noProof="0" dirty="0">
                <a:ln>
                  <a:noFill/>
                </a:ln>
                <a:solidFill>
                  <a:srgbClr val="2D3B45"/>
                </a:solidFill>
                <a:effectLst/>
                <a:uLnTx/>
                <a:uFillTx/>
                <a:latin typeface="Lato Extended"/>
                <a:ea typeface="+mn-ea"/>
                <a:cs typeface="+mn-cs"/>
              </a:rPr>
              <a:t> page displays a list of pending approval requests such as absence requests, payable time requests, overtime requests etc., for review.  Once the pending items are reviewed, appropriate action - approval, denial or pushback - must be taken.</a:t>
            </a:r>
            <a:endParaRPr kumimoji="0" lang="en-US" sz="2800" b="0" i="0" u="none" strike="noStrike" kern="1200" cap="none" spc="0" normalizeH="0" baseline="0" noProof="0" dirty="0">
              <a:ln>
                <a:noFill/>
              </a:ln>
              <a:solidFill>
                <a:srgbClr val="2D3B45"/>
              </a:solidFill>
              <a:effectLst/>
              <a:uLnTx/>
              <a:uFillTx/>
              <a:latin typeface="Lato Extende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B45"/>
                </a:solidFill>
                <a:effectLst/>
                <a:uLnTx/>
                <a:uFillTx/>
                <a:latin typeface="Lato Extended"/>
                <a:ea typeface="+mn-ea"/>
                <a:cs typeface="+mn-cs"/>
              </a:rPr>
              <a:t>The next example shows one pending item, an absence request, in need of approval. </a:t>
            </a:r>
            <a:endParaRPr kumimoji="0" lang="en-US" sz="2800" b="0" i="0" u="none" strike="noStrike" kern="1200" cap="none" spc="0" normalizeH="0" baseline="0" noProof="0" dirty="0">
              <a:ln>
                <a:noFill/>
              </a:ln>
              <a:solidFill>
                <a:srgbClr val="2D3B45"/>
              </a:solidFill>
              <a:effectLst/>
              <a:uLnTx/>
              <a:uFillTx/>
              <a:latin typeface="Lato Extended"/>
              <a:ea typeface="+mn-ea"/>
              <a:cs typeface="+mn-cs"/>
            </a:endParaRPr>
          </a:p>
          <a:p>
            <a:pPr algn="l"/>
            <a:endParaRPr lang="en-US" sz="2800" b="0" i="0" dirty="0">
              <a:solidFill>
                <a:srgbClr val="2D3B45"/>
              </a:solidFill>
              <a:effectLst/>
              <a:latin typeface="Lato Extended"/>
            </a:endParaRPr>
          </a:p>
        </p:txBody>
      </p:sp>
      <p:sp>
        <p:nvSpPr>
          <p:cNvPr id="4" name="Slide Number Placeholder 3"/>
          <p:cNvSpPr>
            <a:spLocks noGrp="1"/>
          </p:cNvSpPr>
          <p:nvPr>
            <p:ph type="sldNum" sz="quarter" idx="5"/>
          </p:nvPr>
        </p:nvSpPr>
        <p:spPr/>
        <p:txBody>
          <a:bodyPr/>
          <a:lstStyle/>
          <a:p>
            <a:fld id="{0BF15AA0-0AB1-4D47-AB11-A5717F969931}" type="slidenum">
              <a:rPr lang="en-US" smtClean="0"/>
              <a:t>30</a:t>
            </a:fld>
            <a:endParaRPr lang="en-US"/>
          </a:p>
        </p:txBody>
      </p:sp>
    </p:spTree>
    <p:extLst>
      <p:ext uri="{BB962C8B-B14F-4D97-AF65-F5344CB8AC3E}">
        <p14:creationId xmlns:p14="http://schemas.microsoft.com/office/powerpoint/2010/main" val="1602893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D3B45"/>
                </a:solidFill>
                <a:effectLst/>
                <a:latin typeface="Lato Extended"/>
              </a:rPr>
              <a:t>Notice that you have the ability to view pending approvals by </a:t>
            </a:r>
            <a:r>
              <a:rPr lang="en-US" sz="1800" b="0" i="1" dirty="0">
                <a:solidFill>
                  <a:srgbClr val="2D3B45"/>
                </a:solidFill>
                <a:effectLst/>
                <a:latin typeface="Lato Extended"/>
              </a:rPr>
              <a:t>Date Routed</a:t>
            </a:r>
            <a:r>
              <a:rPr lang="en-US" sz="1800" b="0" i="0" dirty="0">
                <a:solidFill>
                  <a:srgbClr val="2D3B45"/>
                </a:solidFill>
                <a:effectLst/>
                <a:latin typeface="Lato Extended"/>
              </a:rPr>
              <a:t>, </a:t>
            </a:r>
            <a:r>
              <a:rPr lang="en-US" sz="1800" b="0" i="1" dirty="0">
                <a:solidFill>
                  <a:srgbClr val="2D3B45"/>
                </a:solidFill>
                <a:effectLst/>
                <a:latin typeface="Lato Extended"/>
              </a:rPr>
              <a:t>From</a:t>
            </a:r>
            <a:r>
              <a:rPr lang="en-US" sz="1800" b="0" i="0" dirty="0">
                <a:solidFill>
                  <a:srgbClr val="2D3B45"/>
                </a:solidFill>
                <a:effectLst/>
                <a:latin typeface="Lato Extended"/>
              </a:rPr>
              <a:t>, </a:t>
            </a:r>
            <a:r>
              <a:rPr lang="en-US" sz="1800" b="0" i="1" dirty="0">
                <a:solidFill>
                  <a:srgbClr val="2D3B45"/>
                </a:solidFill>
                <a:effectLst/>
                <a:latin typeface="Lato Extended"/>
              </a:rPr>
              <a:t>Priority, Requester</a:t>
            </a:r>
            <a:r>
              <a:rPr lang="en-US" sz="1800" b="0" i="0" dirty="0">
                <a:solidFill>
                  <a:srgbClr val="2D3B45"/>
                </a:solidFill>
                <a:effectLst/>
                <a:latin typeface="Lato Extended"/>
              </a:rPr>
              <a:t> or </a:t>
            </a:r>
            <a:r>
              <a:rPr lang="en-US" sz="1800" b="0" i="1" dirty="0">
                <a:solidFill>
                  <a:srgbClr val="2D3B45"/>
                </a:solidFill>
                <a:effectLst/>
                <a:latin typeface="Lato Extended"/>
              </a:rPr>
              <a:t>Type. </a:t>
            </a:r>
            <a:r>
              <a:rPr lang="en-US" sz="1800" b="0" i="0" dirty="0">
                <a:solidFill>
                  <a:srgbClr val="2D3B45"/>
                </a:solidFill>
                <a:effectLst/>
                <a:latin typeface="Lato Extended"/>
              </a:rPr>
              <a:t>T</a:t>
            </a:r>
            <a:r>
              <a:rPr lang="en-US" b="0" i="0" dirty="0">
                <a:effectLst/>
                <a:latin typeface="inherit"/>
              </a:rPr>
              <a:t>he filter button is available i</a:t>
            </a:r>
            <a:r>
              <a:rPr lang="en-US" sz="1800" b="0" i="0" dirty="0">
                <a:effectLst/>
                <a:latin typeface="inherit"/>
              </a:rPr>
              <a:t>f multiple pending approvals are listed. To view additional request information, select the appropriate transaction or row.</a:t>
            </a:r>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31</a:t>
            </a:fld>
            <a:endParaRPr lang="en-US"/>
          </a:p>
        </p:txBody>
      </p:sp>
    </p:spTree>
    <p:extLst>
      <p:ext uri="{BB962C8B-B14F-4D97-AF65-F5344CB8AC3E}">
        <p14:creationId xmlns:p14="http://schemas.microsoft.com/office/powerpoint/2010/main" val="2751934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2D3B45"/>
                </a:solidFill>
                <a:effectLst/>
                <a:latin typeface="Lato Extended"/>
              </a:rPr>
              <a:t>If using the </a:t>
            </a:r>
            <a:r>
              <a:rPr lang="en-US" sz="2800" b="1" i="0" dirty="0">
                <a:solidFill>
                  <a:srgbClr val="2D3B45"/>
                </a:solidFill>
                <a:effectLst/>
                <a:latin typeface="Lato Extended"/>
              </a:rPr>
              <a:t>Payable Time</a:t>
            </a:r>
            <a:r>
              <a:rPr lang="en-US" sz="2800" b="0" i="0" dirty="0">
                <a:solidFill>
                  <a:srgbClr val="2D3B45"/>
                </a:solidFill>
                <a:effectLst/>
                <a:latin typeface="Lato Extended"/>
              </a:rPr>
              <a:t> section of the Pending Approvals page, s</a:t>
            </a:r>
            <a:r>
              <a:rPr lang="en-US" sz="4000" b="0" i="0" dirty="0">
                <a:effectLst/>
                <a:latin typeface="inherit"/>
              </a:rPr>
              <a:t>elect the appropriate transaction row(s) for the employee(s) requesting payable time approval</a:t>
            </a:r>
            <a:r>
              <a:rPr lang="en-US" sz="2800" b="0" i="0" dirty="0">
                <a:effectLst/>
                <a:latin typeface="inherit"/>
              </a:rPr>
              <a:t>, enter a comment in the </a:t>
            </a:r>
            <a:r>
              <a:rPr lang="en-US" sz="2800" b="1" i="0" dirty="0">
                <a:effectLst/>
                <a:latin typeface="inherit"/>
              </a:rPr>
              <a:t>Approver Comments</a:t>
            </a:r>
            <a:r>
              <a:rPr lang="en-US" sz="2800" b="0" i="0" dirty="0">
                <a:effectLst/>
                <a:latin typeface="inherit"/>
              </a:rPr>
              <a:t> field if desired and then approve or deny the request using the </a:t>
            </a:r>
            <a:r>
              <a:rPr lang="en-US" sz="2800" b="1" i="0" dirty="0">
                <a:effectLst/>
                <a:latin typeface="inherit"/>
              </a:rPr>
              <a:t>Approve</a:t>
            </a:r>
            <a:r>
              <a:rPr lang="en-US" sz="2800" b="0" i="0" dirty="0">
                <a:effectLst/>
                <a:latin typeface="inherit"/>
              </a:rPr>
              <a:t> or </a:t>
            </a:r>
            <a:r>
              <a:rPr lang="en-US" sz="2800" b="1" i="0" dirty="0">
                <a:effectLst/>
                <a:latin typeface="inherit"/>
              </a:rPr>
              <a:t>Deny</a:t>
            </a:r>
            <a:r>
              <a:rPr lang="en-US" sz="2800" b="0" i="0" dirty="0">
                <a:effectLst/>
                <a:latin typeface="inherit"/>
              </a:rPr>
              <a:t> buttons in the upper right hand corner of the page.</a:t>
            </a:r>
            <a:endParaRPr lang="en-US" sz="2800" b="0" i="0" dirty="0">
              <a:solidFill>
                <a:srgbClr val="2D3B45"/>
              </a:solidFill>
              <a:effectLst/>
              <a:latin typeface="Lato Extended"/>
            </a:endParaRPr>
          </a:p>
        </p:txBody>
      </p:sp>
      <p:sp>
        <p:nvSpPr>
          <p:cNvPr id="4" name="Slide Number Placeholder 3"/>
          <p:cNvSpPr>
            <a:spLocks noGrp="1"/>
          </p:cNvSpPr>
          <p:nvPr>
            <p:ph type="sldNum" sz="quarter" idx="5"/>
          </p:nvPr>
        </p:nvSpPr>
        <p:spPr/>
        <p:txBody>
          <a:bodyPr/>
          <a:lstStyle/>
          <a:p>
            <a:fld id="{0BF15AA0-0AB1-4D47-AB11-A5717F969931}" type="slidenum">
              <a:rPr lang="en-US" smtClean="0"/>
              <a:t>32</a:t>
            </a:fld>
            <a:endParaRPr lang="en-US"/>
          </a:p>
        </p:txBody>
      </p:sp>
    </p:spTree>
    <p:extLst>
      <p:ext uri="{BB962C8B-B14F-4D97-AF65-F5344CB8AC3E}">
        <p14:creationId xmlns:p14="http://schemas.microsoft.com/office/powerpoint/2010/main" val="3409166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2D3B45"/>
                </a:solidFill>
                <a:effectLst/>
                <a:latin typeface="Lato Extended"/>
              </a:rPr>
              <a:t>A message box will display asking for confirmation of approval for the time selected. Select Yes to confirm and complete the status change or select No to return to the page without updating the status. A save confirmation message will display stating the approval was successful.</a:t>
            </a:r>
          </a:p>
          <a:p>
            <a:pPr algn="l"/>
            <a:endParaRPr lang="en-US" sz="2800" b="0" i="0" dirty="0">
              <a:solidFill>
                <a:srgbClr val="2D3B45"/>
              </a:solidFill>
              <a:effectLst/>
              <a:latin typeface="Lato Extended"/>
            </a:endParaRPr>
          </a:p>
          <a:p>
            <a:pPr algn="l"/>
            <a:r>
              <a:rPr lang="en-US" sz="5400" b="0" i="0" dirty="0">
                <a:solidFill>
                  <a:srgbClr val="2D3B45"/>
                </a:solidFill>
                <a:effectLst/>
                <a:latin typeface="Lato Extended"/>
              </a:rPr>
              <a:t>A message will be sent to the employee informing them of the action taken by the manager.</a:t>
            </a:r>
            <a:endParaRPr lang="en-US" sz="4000" b="0" i="0" dirty="0">
              <a:solidFill>
                <a:srgbClr val="2D3B45"/>
              </a:solidFill>
              <a:effectLst/>
              <a:latin typeface="Lato Extended"/>
            </a:endParaRPr>
          </a:p>
        </p:txBody>
      </p:sp>
      <p:sp>
        <p:nvSpPr>
          <p:cNvPr id="4" name="Slide Number Placeholder 3"/>
          <p:cNvSpPr>
            <a:spLocks noGrp="1"/>
          </p:cNvSpPr>
          <p:nvPr>
            <p:ph type="sldNum" sz="quarter" idx="5"/>
          </p:nvPr>
        </p:nvSpPr>
        <p:spPr/>
        <p:txBody>
          <a:bodyPr/>
          <a:lstStyle/>
          <a:p>
            <a:fld id="{0BF15AA0-0AB1-4D47-AB11-A5717F969931}" type="slidenum">
              <a:rPr lang="en-US" smtClean="0"/>
              <a:t>33</a:t>
            </a:fld>
            <a:endParaRPr lang="en-US"/>
          </a:p>
        </p:txBody>
      </p:sp>
    </p:spTree>
    <p:extLst>
      <p:ext uri="{BB962C8B-B14F-4D97-AF65-F5344CB8AC3E}">
        <p14:creationId xmlns:p14="http://schemas.microsoft.com/office/powerpoint/2010/main" val="152255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4</a:t>
            </a:fld>
            <a:endParaRPr lang="en-US"/>
          </a:p>
        </p:txBody>
      </p:sp>
    </p:spTree>
    <p:extLst>
      <p:ext uri="{BB962C8B-B14F-4D97-AF65-F5344CB8AC3E}">
        <p14:creationId xmlns:p14="http://schemas.microsoft.com/office/powerpoint/2010/main" val="251020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7</a:t>
            </a:fld>
            <a:endParaRPr lang="en-US"/>
          </a:p>
        </p:txBody>
      </p:sp>
    </p:spTree>
    <p:extLst>
      <p:ext uri="{BB962C8B-B14F-4D97-AF65-F5344CB8AC3E}">
        <p14:creationId xmlns:p14="http://schemas.microsoft.com/office/powerpoint/2010/main" val="362966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8</a:t>
            </a:fld>
            <a:endParaRPr lang="en-US"/>
          </a:p>
        </p:txBody>
      </p:sp>
    </p:spTree>
    <p:extLst>
      <p:ext uri="{BB962C8B-B14F-4D97-AF65-F5344CB8AC3E}">
        <p14:creationId xmlns:p14="http://schemas.microsoft.com/office/powerpoint/2010/main" val="418653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9</a:t>
            </a:fld>
            <a:endParaRPr lang="en-US"/>
          </a:p>
        </p:txBody>
      </p:sp>
    </p:spTree>
    <p:extLst>
      <p:ext uri="{BB962C8B-B14F-4D97-AF65-F5344CB8AC3E}">
        <p14:creationId xmlns:p14="http://schemas.microsoft.com/office/powerpoint/2010/main" val="86885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685E"/>
                </a:solidFill>
              </a:rPr>
              <a:t>Careers</a:t>
            </a:r>
            <a:r>
              <a:rPr lang="en-US" sz="1200" dirty="0"/>
              <a:t> – replaces </a:t>
            </a:r>
            <a:r>
              <a:rPr lang="en-US" sz="1200" dirty="0" err="1"/>
              <a:t>NeoGov</a:t>
            </a:r>
            <a:endParaRPr lang="en-US" sz="1200" dirty="0"/>
          </a:p>
          <a:p>
            <a:r>
              <a:rPr lang="en-US" sz="1200" b="1" dirty="0">
                <a:solidFill>
                  <a:srgbClr val="00685E"/>
                </a:solidFill>
              </a:rPr>
              <a:t>Time</a:t>
            </a:r>
            <a:r>
              <a:rPr lang="en-US" sz="1200" dirty="0"/>
              <a:t> – time reporting, leave balances, leave requests, leave reporting</a:t>
            </a:r>
          </a:p>
          <a:p>
            <a:r>
              <a:rPr lang="en-US" sz="1200" b="1" dirty="0">
                <a:solidFill>
                  <a:srgbClr val="00685E"/>
                </a:solidFill>
              </a:rPr>
              <a:t>Payroll</a:t>
            </a:r>
            <a:r>
              <a:rPr lang="en-US" sz="1200" dirty="0">
                <a:solidFill>
                  <a:srgbClr val="00685E"/>
                </a:solidFill>
              </a:rPr>
              <a:t> </a:t>
            </a:r>
            <a:r>
              <a:rPr lang="en-US" sz="1200" dirty="0"/>
              <a:t>– direct deposit, paycheck information, tax withholding, earning statements, W-2s</a:t>
            </a:r>
          </a:p>
          <a:p>
            <a:r>
              <a:rPr lang="en-US" sz="1200" b="1" dirty="0">
                <a:solidFill>
                  <a:srgbClr val="00685E"/>
                </a:solidFill>
              </a:rPr>
              <a:t>Benefit Details </a:t>
            </a:r>
            <a:r>
              <a:rPr lang="en-US" sz="1200" dirty="0"/>
              <a:t>– medical, dental, disability, retirement</a:t>
            </a:r>
          </a:p>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11</a:t>
            </a:fld>
            <a:endParaRPr lang="en-US"/>
          </a:p>
        </p:txBody>
      </p:sp>
    </p:spTree>
    <p:extLst>
      <p:ext uri="{BB962C8B-B14F-4D97-AF65-F5344CB8AC3E}">
        <p14:creationId xmlns:p14="http://schemas.microsoft.com/office/powerpoint/2010/main" val="116828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12</a:t>
            </a:fld>
            <a:endParaRPr lang="en-US"/>
          </a:p>
        </p:txBody>
      </p:sp>
    </p:spTree>
    <p:extLst>
      <p:ext uri="{BB962C8B-B14F-4D97-AF65-F5344CB8AC3E}">
        <p14:creationId xmlns:p14="http://schemas.microsoft.com/office/powerpoint/2010/main" val="228573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15AA0-0AB1-4D47-AB11-A5717F969931}" type="slidenum">
              <a:rPr lang="en-US" smtClean="0"/>
              <a:t>13</a:t>
            </a:fld>
            <a:endParaRPr lang="en-US"/>
          </a:p>
        </p:txBody>
      </p:sp>
    </p:spTree>
    <p:extLst>
      <p:ext uri="{BB962C8B-B14F-4D97-AF65-F5344CB8AC3E}">
        <p14:creationId xmlns:p14="http://schemas.microsoft.com/office/powerpoint/2010/main" val="46065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3799"/>
            <a:ext cx="10363200" cy="1232281"/>
          </a:xfrm>
        </p:spPr>
        <p:txBody>
          <a:bodyPr/>
          <a:lstStyle>
            <a:lvl1pPr>
              <a:defRPr b="1" i="0">
                <a:latin typeface="Franklin Gothic Heavy" panose="020B06030201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108961"/>
            <a:ext cx="8534400" cy="822960"/>
          </a:xfrm>
        </p:spPr>
        <p:txBody>
          <a:bodyPr>
            <a:normAutofit/>
          </a:bodyPr>
          <a:lstStyle>
            <a:lvl1pPr marL="0" indent="0" algn="ctr" defTabSz="457200" rtl="0" eaLnBrk="1" latinLnBrk="0" hangingPunct="1">
              <a:spcBef>
                <a:spcPct val="20000"/>
              </a:spcBef>
              <a:buFont typeface="Arial"/>
              <a:buNone/>
              <a:defRPr lang="en-US" sz="3900" b="1" kern="1200" dirty="0">
                <a:solidFill>
                  <a:srgbClr val="00685E"/>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C2F651B9-F8DC-4FBD-966A-7F8642A81A4E}"/>
              </a:ext>
            </a:extLst>
          </p:cNvPr>
          <p:cNvSpPr>
            <a:spLocks noGrp="1"/>
          </p:cNvSpPr>
          <p:nvPr>
            <p:ph type="sldNum" sz="quarter" idx="4"/>
          </p:nvPr>
        </p:nvSpPr>
        <p:spPr>
          <a:xfrm>
            <a:off x="8725408" y="6339333"/>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210503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830389"/>
            <a:ext cx="10972800" cy="4375340"/>
          </a:xfrm>
        </p:spPr>
        <p:txBody>
          <a:bodyPr/>
          <a:lstStyle>
            <a:lvl1pPr>
              <a:defRPr sz="3600"/>
            </a:lvl1pPr>
            <a:lvl2pPr marL="914400" indent="-457200">
              <a:buFont typeface="Arial" panose="020B0604020202020204" pitchFamily="34" charset="0"/>
              <a:buChar char="•"/>
              <a:defRPr sz="3200" b="0"/>
            </a:lvl2pPr>
            <a:lvl3pPr>
              <a:defRPr sz="2800"/>
            </a:lvl3pPr>
          </a:lstStyle>
          <a:p>
            <a:pPr lvl="0"/>
            <a:r>
              <a:rPr lang="en-US" dirty="0"/>
              <a:t>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5803E6AF-22B7-46F6-AB99-4C0C4F48B7DE}"/>
              </a:ext>
            </a:extLst>
          </p:cNvPr>
          <p:cNvSpPr>
            <a:spLocks noGrp="1"/>
          </p:cNvSpPr>
          <p:nvPr>
            <p:ph type="sldNum" sz="quarter" idx="4"/>
          </p:nvPr>
        </p:nvSpPr>
        <p:spPr>
          <a:xfrm>
            <a:off x="8733536" y="633196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30474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FEA0D8A0-1C54-4B38-A054-E5320097F46D}"/>
              </a:ext>
            </a:extLst>
          </p:cNvPr>
          <p:cNvSpPr>
            <a:spLocks noGrp="1"/>
          </p:cNvSpPr>
          <p:nvPr>
            <p:ph type="sldNum" sz="quarter" idx="4"/>
          </p:nvPr>
        </p:nvSpPr>
        <p:spPr>
          <a:xfrm>
            <a:off x="8737516" y="630275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8363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7294"/>
            <a:ext cx="10972800" cy="752908"/>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8FD7CABF-27B5-44E4-AAD4-5F300653A69D}"/>
              </a:ext>
            </a:extLst>
          </p:cNvPr>
          <p:cNvSpPr>
            <a:spLocks noGrp="1"/>
          </p:cNvSpPr>
          <p:nvPr>
            <p:ph type="sldNum" sz="quarter" idx="4"/>
          </p:nvPr>
        </p:nvSpPr>
        <p:spPr>
          <a:xfrm>
            <a:off x="8737600" y="630275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246678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83897E2-8A59-4068-8847-31F32DA5CFE8}"/>
              </a:ext>
            </a:extLst>
          </p:cNvPr>
          <p:cNvSpPr>
            <a:spLocks noGrp="1"/>
          </p:cNvSpPr>
          <p:nvPr>
            <p:ph type="sldNum" sz="quarter" idx="4"/>
          </p:nvPr>
        </p:nvSpPr>
        <p:spPr>
          <a:xfrm>
            <a:off x="8737600" y="630275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382848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5FE7DE-D7D0-4B77-B4B4-657CA5B6B8C3}"/>
              </a:ext>
            </a:extLst>
          </p:cNvPr>
          <p:cNvSpPr>
            <a:spLocks noGrp="1"/>
          </p:cNvSpPr>
          <p:nvPr>
            <p:ph type="sldNum" sz="quarter" idx="4"/>
          </p:nvPr>
        </p:nvSpPr>
        <p:spPr>
          <a:xfrm>
            <a:off x="8745728" y="6314949"/>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117276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9848"/>
            <a:ext cx="4011084" cy="776732"/>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830742" y="1069850"/>
            <a:ext cx="6751658" cy="5245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09601" y="1947165"/>
            <a:ext cx="4011084" cy="4732909"/>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Slide Number Placeholder 5">
            <a:extLst>
              <a:ext uri="{FF2B5EF4-FFF2-40B4-BE49-F238E27FC236}">
                <a16:creationId xmlns:a16="http://schemas.microsoft.com/office/drawing/2014/main" id="{D1DEC7A9-990F-4910-9606-C206C009120D}"/>
              </a:ext>
            </a:extLst>
          </p:cNvPr>
          <p:cNvSpPr>
            <a:spLocks noGrp="1"/>
          </p:cNvSpPr>
          <p:nvPr>
            <p:ph type="sldNum" sz="quarter" idx="4"/>
          </p:nvPr>
        </p:nvSpPr>
        <p:spPr>
          <a:xfrm>
            <a:off x="8745728" y="6314949"/>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196548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2389717" y="1252728"/>
            <a:ext cx="7315200" cy="3474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Slide Number Placeholder 5">
            <a:extLst>
              <a:ext uri="{FF2B5EF4-FFF2-40B4-BE49-F238E27FC236}">
                <a16:creationId xmlns:a16="http://schemas.microsoft.com/office/drawing/2014/main" id="{ADCCDEE1-2CD8-4870-BE5F-E22BA1B6226C}"/>
              </a:ext>
            </a:extLst>
          </p:cNvPr>
          <p:cNvSpPr>
            <a:spLocks noGrp="1"/>
          </p:cNvSpPr>
          <p:nvPr>
            <p:ph type="sldNum" sz="quarter" idx="4"/>
          </p:nvPr>
        </p:nvSpPr>
        <p:spPr>
          <a:xfrm>
            <a:off x="8745728" y="6312853"/>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347950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47293"/>
            <a:ext cx="10972800" cy="8706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74982"/>
            <a:ext cx="10972800" cy="42511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49792" y="6331951"/>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50214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hf hdr="0" ftr="0" dt="0"/>
  <p:txStyles>
    <p:titleStyle>
      <a:lvl1pPr algn="ctr" defTabSz="457200" rtl="0" eaLnBrk="1" latinLnBrk="0" hangingPunct="1">
        <a:spcBef>
          <a:spcPct val="0"/>
        </a:spcBef>
        <a:buNone/>
        <a:defRPr lang="en-US" sz="5400" b="1" i="0" kern="1200" dirty="0">
          <a:solidFill>
            <a:srgbClr val="00685E"/>
          </a:solidFill>
          <a:latin typeface="Franklin Gothic Heavy" panose="020B0603020102020204" pitchFamily="34" charset="0"/>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Franklin Gothic Book" panose="020B0503020102020204" pitchFamily="34" charset="0"/>
          <a:ea typeface="+mn-ea"/>
          <a:cs typeface="+mn-cs"/>
        </a:defRPr>
      </a:lvl1pPr>
      <a:lvl2pPr marL="914400" indent="-457200" algn="l" defTabSz="457200" rtl="0" eaLnBrk="1" latinLnBrk="0" hangingPunct="1">
        <a:spcBef>
          <a:spcPct val="20000"/>
        </a:spcBef>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fr/profession-architecte-101973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shoreline.edu/hc/en-us/articles/4412681828759-How-do-faculty-activate-their-ctcLink-accoun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Antu_emblem-important.svg"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s://www.shoreline.edu/ctclink/default.aspx" TargetMode="External"/><Relationship Id="rId2" Type="http://schemas.openxmlformats.org/officeDocument/2006/relationships/hyperlink" Target="https://support.shoreline.edu/" TargetMode="External"/><Relationship Id="rId1" Type="http://schemas.openxmlformats.org/officeDocument/2006/relationships/slideLayout" Target="../slideLayouts/slideLayout2.xml"/><Relationship Id="rId5" Type="http://schemas.openxmlformats.org/officeDocument/2006/relationships/hyperlink" Target="http://ctclinkreferencecenter.ctclink.us/" TargetMode="External"/><Relationship Id="rId4" Type="http://schemas.openxmlformats.org/officeDocument/2006/relationships/hyperlink" Target="http://ctclinkreferencecenter.ctclink.us/m/58286/c/174639"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support.shoreline.edu/hc/en-us/articles/4412681828759-How-do-faculty-activate-their-ctcLink-account-"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ommons.wikimedia.org/wiki/File:Antu_emblem-important.svg" TargetMode="External"/><Relationship Id="rId5" Type="http://schemas.openxmlformats.org/officeDocument/2006/relationships/image" Target="../media/image4.png"/><Relationship Id="rId4" Type="http://schemas.openxmlformats.org/officeDocument/2006/relationships/hyperlink" Target="https://support.shoreline.edu/hc/en-us/articles/4412681828759-How-do-faculty-activate-their-ctcLink-accou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1876680"/>
            <a:ext cx="12192000" cy="1429938"/>
          </a:xfrm>
        </p:spPr>
        <p:txBody>
          <a:bodyPr>
            <a:normAutofit fontScale="90000"/>
          </a:bodyPr>
          <a:lstStyle/>
          <a:p>
            <a:r>
              <a:rPr lang="en-US" dirty="0" err="1"/>
              <a:t>ctcLink</a:t>
            </a:r>
            <a:r>
              <a:rPr lang="en-US" dirty="0"/>
              <a:t> </a:t>
            </a:r>
            <a:br>
              <a:rPr lang="en-US" dirty="0"/>
            </a:br>
            <a:r>
              <a:rPr lang="en-US" sz="4400" dirty="0"/>
              <a:t>Activation, Entering Time &amp; Approving Time</a:t>
            </a:r>
          </a:p>
        </p:txBody>
      </p:sp>
      <p:sp>
        <p:nvSpPr>
          <p:cNvPr id="2" name="Subtitle 1">
            <a:extLst>
              <a:ext uri="{FF2B5EF4-FFF2-40B4-BE49-F238E27FC236}">
                <a16:creationId xmlns:a16="http://schemas.microsoft.com/office/drawing/2014/main" id="{3CD06096-940C-41A1-92DF-FD81BD507242}"/>
              </a:ext>
            </a:extLst>
          </p:cNvPr>
          <p:cNvSpPr>
            <a:spLocks noGrp="1"/>
          </p:cNvSpPr>
          <p:nvPr>
            <p:ph type="subTitle" idx="1"/>
          </p:nvPr>
        </p:nvSpPr>
        <p:spPr>
          <a:xfrm>
            <a:off x="-1" y="3306455"/>
            <a:ext cx="12192000" cy="1067888"/>
          </a:xfrm>
        </p:spPr>
        <p:txBody>
          <a:bodyPr vert="horz" lIns="91440" tIns="45720" rIns="91440" bIns="45720" rtlCol="0" anchor="t">
            <a:normAutofit fontScale="55000" lnSpcReduction="20000"/>
          </a:bodyPr>
          <a:lstStyle/>
          <a:p>
            <a:endParaRPr lang="en-US" sz="4000" dirty="0"/>
          </a:p>
          <a:p>
            <a:r>
              <a:rPr lang="en-US" sz="4000" dirty="0"/>
              <a:t>February 2022</a:t>
            </a:r>
          </a:p>
          <a:p>
            <a:r>
              <a:rPr lang="en-US" sz="4000" dirty="0">
                <a:latin typeface="Franklin Gothic Book"/>
              </a:rPr>
              <a:t>Amy </a:t>
            </a:r>
            <a:r>
              <a:rPr lang="en-US" sz="4000" dirty="0" err="1">
                <a:latin typeface="Franklin Gothic Book"/>
              </a:rPr>
              <a:t>Rovner</a:t>
            </a:r>
            <a:r>
              <a:rPr lang="en-US" sz="4000" dirty="0">
                <a:latin typeface="Franklin Gothic Book"/>
              </a:rPr>
              <a:t> &amp; Christie Fierro</a:t>
            </a:r>
            <a:endParaRPr lang="en-US" sz="4000" dirty="0"/>
          </a:p>
        </p:txBody>
      </p:sp>
      <p:sp>
        <p:nvSpPr>
          <p:cNvPr id="11" name="Slide Number Placeholder 10">
            <a:extLst>
              <a:ext uri="{FF2B5EF4-FFF2-40B4-BE49-F238E27FC236}">
                <a16:creationId xmlns:a16="http://schemas.microsoft.com/office/drawing/2014/main" id="{354BCBD4-84BB-48EE-BCCB-3007CCD7D06C}"/>
              </a:ext>
            </a:extLst>
          </p:cNvPr>
          <p:cNvSpPr>
            <a:spLocks noGrp="1"/>
          </p:cNvSpPr>
          <p:nvPr>
            <p:ph type="sldNum" sz="quarter" idx="4"/>
          </p:nvPr>
        </p:nvSpPr>
        <p:spPr/>
        <p:txBody>
          <a:bodyPr/>
          <a:lstStyle/>
          <a:p>
            <a:fld id="{0CC652D5-DF1F-AA42-8800-59B6D4D80B2D}" type="slidenum">
              <a:rPr lang="en-US" smtClean="0"/>
              <a:pPr/>
              <a:t>1</a:t>
            </a:fld>
            <a:endParaRPr lang="en-US" dirty="0"/>
          </a:p>
        </p:txBody>
      </p:sp>
      <p:pic>
        <p:nvPicPr>
          <p:cNvPr id="8" name="Picture 7" descr="Shoreline Community College logo. Engage. Achieve.">
            <a:extLst>
              <a:ext uri="{FF2B5EF4-FFF2-40B4-BE49-F238E27FC236}">
                <a16:creationId xmlns:a16="http://schemas.microsoft.com/office/drawing/2014/main" id="{A3AB6898-F0FA-5A46-927D-DDBC16051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989" y="4762500"/>
            <a:ext cx="2028021" cy="1576078"/>
          </a:xfrm>
          <a:prstGeom prst="rect">
            <a:avLst/>
          </a:prstGeom>
        </p:spPr>
      </p:pic>
    </p:spTree>
    <p:extLst>
      <p:ext uri="{BB962C8B-B14F-4D97-AF65-F5344CB8AC3E}">
        <p14:creationId xmlns:p14="http://schemas.microsoft.com/office/powerpoint/2010/main" val="90829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sz="5000" dirty="0"/>
              <a:t>Employee Self-Service Tiles</a:t>
            </a:r>
          </a:p>
        </p:txBody>
      </p:sp>
      <p:pic>
        <p:nvPicPr>
          <p:cNvPr id="6" name="Content Placeholder 5">
            <a:extLst>
              <a:ext uri="{FF2B5EF4-FFF2-40B4-BE49-F238E27FC236}">
                <a16:creationId xmlns:a16="http://schemas.microsoft.com/office/drawing/2014/main" id="{70B3F6BE-AEDB-4A4B-8F7B-898AD570C5B8}"/>
              </a:ext>
            </a:extLst>
          </p:cNvPr>
          <p:cNvPicPr>
            <a:picLocks noGrp="1" noChangeAspect="1"/>
          </p:cNvPicPr>
          <p:nvPr>
            <p:ph sz="half" idx="1"/>
          </p:nvPr>
        </p:nvPicPr>
        <p:blipFill>
          <a:blip r:embed="rId2"/>
          <a:srcRect/>
          <a:stretch/>
        </p:blipFill>
        <p:spPr>
          <a:xfrm>
            <a:off x="237708" y="1747995"/>
            <a:ext cx="11667965" cy="4577433"/>
          </a:xfrm>
        </p:spPr>
      </p:pic>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10</a:t>
            </a:fld>
            <a:endParaRPr lang="en-US" dirty="0"/>
          </a:p>
        </p:txBody>
      </p:sp>
    </p:spTree>
    <p:extLst>
      <p:ext uri="{BB962C8B-B14F-4D97-AF65-F5344CB8AC3E}">
        <p14:creationId xmlns:p14="http://schemas.microsoft.com/office/powerpoint/2010/main" val="49416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sz="5000" dirty="0"/>
              <a:t>Time Tile</a:t>
            </a:r>
          </a:p>
        </p:txBody>
      </p:sp>
      <p:pic>
        <p:nvPicPr>
          <p:cNvPr id="6" name="Content Placeholder 5">
            <a:extLst>
              <a:ext uri="{FF2B5EF4-FFF2-40B4-BE49-F238E27FC236}">
                <a16:creationId xmlns:a16="http://schemas.microsoft.com/office/drawing/2014/main" id="{70B3F6BE-AEDB-4A4B-8F7B-898AD570C5B8}"/>
              </a:ext>
            </a:extLst>
          </p:cNvPr>
          <p:cNvPicPr>
            <a:picLocks noGrp="1" noChangeAspect="1"/>
          </p:cNvPicPr>
          <p:nvPr>
            <p:ph sz="half" idx="1"/>
          </p:nvPr>
        </p:nvPicPr>
        <p:blipFill rotWithShape="1">
          <a:blip r:embed="rId3"/>
          <a:srcRect l="21291" b="902"/>
          <a:stretch/>
        </p:blipFill>
        <p:spPr>
          <a:xfrm>
            <a:off x="328246" y="1600202"/>
            <a:ext cx="7867872" cy="3886198"/>
          </a:xfrm>
        </p:spPr>
      </p:pic>
      <p:sp>
        <p:nvSpPr>
          <p:cNvPr id="3" name="Rectangle 2">
            <a:extLst>
              <a:ext uri="{FF2B5EF4-FFF2-40B4-BE49-F238E27FC236}">
                <a16:creationId xmlns:a16="http://schemas.microsoft.com/office/drawing/2014/main" id="{13CBF488-3DC7-4F14-BC8F-1ECD5A591C2F}"/>
              </a:ext>
            </a:extLst>
          </p:cNvPr>
          <p:cNvSpPr/>
          <p:nvPr/>
        </p:nvSpPr>
        <p:spPr>
          <a:xfrm>
            <a:off x="2320568" y="1995542"/>
            <a:ext cx="1754915" cy="1435881"/>
          </a:xfrm>
          <a:prstGeom prst="rect">
            <a:avLst/>
          </a:prstGeom>
          <a:noFill/>
          <a:ln w="57150">
            <a:solidFill>
              <a:srgbClr val="0068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11</a:t>
            </a:fld>
            <a:endParaRPr lang="en-US" dirty="0"/>
          </a:p>
        </p:txBody>
      </p:sp>
      <p:sp>
        <p:nvSpPr>
          <p:cNvPr id="8" name="TextBox 7">
            <a:extLst>
              <a:ext uri="{FF2B5EF4-FFF2-40B4-BE49-F238E27FC236}">
                <a16:creationId xmlns:a16="http://schemas.microsoft.com/office/drawing/2014/main" id="{3EE7BE32-C69F-46F6-9C51-B298D073E7BD}"/>
              </a:ext>
            </a:extLst>
          </p:cNvPr>
          <p:cNvSpPr txBox="1"/>
          <p:nvPr/>
        </p:nvSpPr>
        <p:spPr>
          <a:xfrm>
            <a:off x="5359854" y="3625101"/>
            <a:ext cx="6069834" cy="2677656"/>
          </a:xfrm>
          <a:prstGeom prst="rect">
            <a:avLst/>
          </a:prstGeom>
          <a:solidFill>
            <a:srgbClr val="00685E"/>
          </a:solidFill>
        </p:spPr>
        <p:txBody>
          <a:bodyPr wrap="square" rtlCol="0">
            <a:spAutoFit/>
          </a:bodyPr>
          <a:lstStyle/>
          <a:p>
            <a:r>
              <a:rPr lang="en-US" sz="2800" b="1" dirty="0">
                <a:solidFill>
                  <a:schemeClr val="bg1"/>
                </a:solidFill>
                <a:latin typeface="Franklin Gothic Book" panose="020B0503020102020204" pitchFamily="34" charset="0"/>
              </a:rPr>
              <a:t>Time Tile Includes:</a:t>
            </a: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Time Reporting – Regular, Comp and Absences</a:t>
            </a: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Manage Exceptions (Errors)</a:t>
            </a: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Request Overtime &amp; Absences</a:t>
            </a:r>
          </a:p>
          <a:p>
            <a:pPr marL="457200" indent="-457200">
              <a:buFont typeface="Arial" panose="020B0604020202020204" pitchFamily="34" charset="0"/>
              <a:buChar char="•"/>
            </a:pPr>
            <a:r>
              <a:rPr lang="en-US" sz="2800" dirty="0">
                <a:solidFill>
                  <a:schemeClr val="bg1"/>
                </a:solidFill>
                <a:latin typeface="Franklin Gothic Book" panose="020B0503020102020204" pitchFamily="34" charset="0"/>
              </a:rPr>
              <a:t>View Requests and Balances</a:t>
            </a:r>
          </a:p>
        </p:txBody>
      </p:sp>
    </p:spTree>
    <p:extLst>
      <p:ext uri="{BB962C8B-B14F-4D97-AF65-F5344CB8AC3E}">
        <p14:creationId xmlns:p14="http://schemas.microsoft.com/office/powerpoint/2010/main" val="365602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3BA84A-72B1-461E-A2F5-D3DB3DD35B36}"/>
              </a:ext>
            </a:extLst>
          </p:cNvPr>
          <p:cNvSpPr>
            <a:spLocks noGrp="1"/>
          </p:cNvSpPr>
          <p:nvPr>
            <p:ph type="title"/>
          </p:nvPr>
        </p:nvSpPr>
        <p:spPr/>
        <p:txBody>
          <a:bodyPr>
            <a:normAutofit fontScale="90000"/>
          </a:bodyPr>
          <a:lstStyle/>
          <a:p>
            <a:r>
              <a:rPr lang="en-US" dirty="0"/>
              <a:t>How do I Report My Time?</a:t>
            </a:r>
          </a:p>
        </p:txBody>
      </p:sp>
      <p:sp>
        <p:nvSpPr>
          <p:cNvPr id="7" name="Content Placeholder 6">
            <a:extLst>
              <a:ext uri="{FF2B5EF4-FFF2-40B4-BE49-F238E27FC236}">
                <a16:creationId xmlns:a16="http://schemas.microsoft.com/office/drawing/2014/main" id="{379BCC12-C866-4A2C-B896-E3C21E6F1467}"/>
              </a:ext>
            </a:extLst>
          </p:cNvPr>
          <p:cNvSpPr>
            <a:spLocks noGrp="1"/>
          </p:cNvSpPr>
          <p:nvPr>
            <p:ph idx="1"/>
          </p:nvPr>
        </p:nvSpPr>
        <p:spPr/>
        <p:txBody>
          <a:bodyPr>
            <a:normAutofit/>
          </a:bodyPr>
          <a:lstStyle/>
          <a:p>
            <a:r>
              <a:rPr lang="en-US" sz="3500" dirty="0"/>
              <a:t>Classified and Hourly Staff use </a:t>
            </a:r>
            <a:r>
              <a:rPr lang="en-US" sz="3500" b="1" dirty="0">
                <a:latin typeface="Franklin Gothic Demi" panose="020B0703020102020204" pitchFamily="34" charset="0"/>
              </a:rPr>
              <a:t>Enter Time</a:t>
            </a:r>
          </a:p>
          <a:p>
            <a:pPr lvl="1"/>
            <a:r>
              <a:rPr lang="en-US" dirty="0"/>
              <a:t>Time entered per time period</a:t>
            </a:r>
          </a:p>
          <a:p>
            <a:pPr lvl="1"/>
            <a:r>
              <a:rPr lang="en-US" dirty="0"/>
              <a:t>Prescheduled</a:t>
            </a:r>
          </a:p>
          <a:p>
            <a:r>
              <a:rPr lang="en-US" sz="3500" dirty="0"/>
              <a:t>Anyone using Assistive Technology use </a:t>
            </a:r>
            <a:r>
              <a:rPr lang="en-US" sz="3500" b="1" dirty="0">
                <a:latin typeface="Franklin Gothic Demi" panose="020B0703020102020204" pitchFamily="34" charset="0"/>
              </a:rPr>
              <a:t>Report Time</a:t>
            </a:r>
          </a:p>
          <a:p>
            <a:endParaRPr lang="en-US" sz="3500" b="1" dirty="0">
              <a:latin typeface="Franklin Gothic Demi" panose="020B0703020102020204" pitchFamily="34" charset="0"/>
            </a:endParaRPr>
          </a:p>
          <a:p>
            <a:r>
              <a:rPr lang="en-US" sz="3500" dirty="0"/>
              <a:t>There are </a:t>
            </a:r>
            <a:r>
              <a:rPr lang="en-US" sz="3500" b="1" dirty="0"/>
              <a:t>Time Reporting Codes (TRC) </a:t>
            </a:r>
            <a:r>
              <a:rPr lang="en-US" sz="3500" dirty="0"/>
              <a:t>for comp time</a:t>
            </a:r>
          </a:p>
          <a:p>
            <a:endParaRPr lang="en-US" dirty="0"/>
          </a:p>
        </p:txBody>
      </p:sp>
      <p:sp>
        <p:nvSpPr>
          <p:cNvPr id="5" name="Slide Number Placeholder 4">
            <a:extLst>
              <a:ext uri="{FF2B5EF4-FFF2-40B4-BE49-F238E27FC236}">
                <a16:creationId xmlns:a16="http://schemas.microsoft.com/office/drawing/2014/main" id="{26EA20C0-A19A-44FE-AF59-0C6ABAB2917B}"/>
              </a:ext>
            </a:extLst>
          </p:cNvPr>
          <p:cNvSpPr>
            <a:spLocks noGrp="1"/>
          </p:cNvSpPr>
          <p:nvPr>
            <p:ph type="sldNum" sz="quarter" idx="4"/>
          </p:nvPr>
        </p:nvSpPr>
        <p:spPr/>
        <p:txBody>
          <a:bodyPr/>
          <a:lstStyle/>
          <a:p>
            <a:fld id="{0CC652D5-DF1F-AA42-8800-59B6D4D80B2D}" type="slidenum">
              <a:rPr lang="en-US" smtClean="0"/>
              <a:pPr/>
              <a:t>12</a:t>
            </a:fld>
            <a:endParaRPr lang="en-US" dirty="0"/>
          </a:p>
        </p:txBody>
      </p:sp>
    </p:spTree>
    <p:extLst>
      <p:ext uri="{BB962C8B-B14F-4D97-AF65-F5344CB8AC3E}">
        <p14:creationId xmlns:p14="http://schemas.microsoft.com/office/powerpoint/2010/main" val="120863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A7A49-A508-4B1E-A0FC-8A36CCFF7A67}"/>
              </a:ext>
            </a:extLst>
          </p:cNvPr>
          <p:cNvSpPr>
            <a:spLocks noGrp="1"/>
          </p:cNvSpPr>
          <p:nvPr>
            <p:ph type="title"/>
          </p:nvPr>
        </p:nvSpPr>
        <p:spPr>
          <a:xfrm>
            <a:off x="391912" y="1173923"/>
            <a:ext cx="2883877" cy="4510153"/>
          </a:xfrm>
        </p:spPr>
        <p:txBody>
          <a:bodyPr>
            <a:normAutofit/>
          </a:bodyPr>
          <a:lstStyle/>
          <a:p>
            <a:r>
              <a:rPr lang="en-US" dirty="0"/>
              <a:t>Time Tile Options</a:t>
            </a:r>
          </a:p>
        </p:txBody>
      </p:sp>
      <p:pic>
        <p:nvPicPr>
          <p:cNvPr id="9" name="Content Placeholder 8">
            <a:extLst>
              <a:ext uri="{FF2B5EF4-FFF2-40B4-BE49-F238E27FC236}">
                <a16:creationId xmlns:a16="http://schemas.microsoft.com/office/drawing/2014/main" id="{F49477B0-7B63-4685-930B-A57AEC414B97}"/>
              </a:ext>
            </a:extLst>
          </p:cNvPr>
          <p:cNvPicPr>
            <a:picLocks noGrp="1" noChangeAspect="1"/>
          </p:cNvPicPr>
          <p:nvPr>
            <p:ph idx="1"/>
          </p:nvPr>
        </p:nvPicPr>
        <p:blipFill>
          <a:blip r:embed="rId3"/>
          <a:stretch>
            <a:fillRect/>
          </a:stretch>
        </p:blipFill>
        <p:spPr>
          <a:xfrm>
            <a:off x="4699306" y="160908"/>
            <a:ext cx="6726774" cy="5337067"/>
          </a:xfrm>
        </p:spPr>
      </p:pic>
      <p:sp>
        <p:nvSpPr>
          <p:cNvPr id="5" name="Slide Number Placeholder 4">
            <a:extLst>
              <a:ext uri="{FF2B5EF4-FFF2-40B4-BE49-F238E27FC236}">
                <a16:creationId xmlns:a16="http://schemas.microsoft.com/office/drawing/2014/main" id="{AE90B2FD-A0C1-4746-9555-E55EABF7E611}"/>
              </a:ext>
            </a:extLst>
          </p:cNvPr>
          <p:cNvSpPr>
            <a:spLocks noGrp="1"/>
          </p:cNvSpPr>
          <p:nvPr>
            <p:ph type="sldNum" sz="quarter" idx="4"/>
          </p:nvPr>
        </p:nvSpPr>
        <p:spPr/>
        <p:txBody>
          <a:bodyPr/>
          <a:lstStyle/>
          <a:p>
            <a:fld id="{0CC652D5-DF1F-AA42-8800-59B6D4D80B2D}" type="slidenum">
              <a:rPr lang="en-US" smtClean="0"/>
              <a:pPr/>
              <a:t>13</a:t>
            </a:fld>
            <a:endParaRPr lang="en-US" dirty="0"/>
          </a:p>
        </p:txBody>
      </p:sp>
      <p:sp>
        <p:nvSpPr>
          <p:cNvPr id="10" name="Oval 9">
            <a:extLst>
              <a:ext uri="{FF2B5EF4-FFF2-40B4-BE49-F238E27FC236}">
                <a16:creationId xmlns:a16="http://schemas.microsoft.com/office/drawing/2014/main" id="{4A08ECE1-9703-403A-B800-6DC450C8F74F}"/>
              </a:ext>
            </a:extLst>
          </p:cNvPr>
          <p:cNvSpPr/>
          <p:nvPr/>
        </p:nvSpPr>
        <p:spPr>
          <a:xfrm>
            <a:off x="4556671" y="199441"/>
            <a:ext cx="2098430" cy="1160584"/>
          </a:xfrm>
          <a:prstGeom prst="ellipse">
            <a:avLst/>
          </a:prstGeom>
          <a:noFill/>
          <a:ln w="571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extBox 1">
            <a:extLst>
              <a:ext uri="{FF2B5EF4-FFF2-40B4-BE49-F238E27FC236}">
                <a16:creationId xmlns:a16="http://schemas.microsoft.com/office/drawing/2014/main" id="{558B916C-E356-4474-AFE0-4DB6E0ABAF8B}"/>
              </a:ext>
            </a:extLst>
          </p:cNvPr>
          <p:cNvSpPr txBox="1"/>
          <p:nvPr/>
        </p:nvSpPr>
        <p:spPr>
          <a:xfrm>
            <a:off x="5453304" y="3762159"/>
            <a:ext cx="6346784" cy="400110"/>
          </a:xfrm>
          <a:prstGeom prst="rect">
            <a:avLst/>
          </a:prstGeom>
          <a:solidFill>
            <a:schemeClr val="tx1"/>
          </a:solidFill>
        </p:spPr>
        <p:txBody>
          <a:bodyPr wrap="square" rtlCol="0">
            <a:spAutoFit/>
          </a:bodyPr>
          <a:lstStyle/>
          <a:p>
            <a:r>
              <a:rPr lang="en-US" sz="2000" b="1" dirty="0">
                <a:solidFill>
                  <a:schemeClr val="bg1"/>
                </a:solidFill>
              </a:rPr>
              <a:t>Only use Report Time if you are using assistive technology. </a:t>
            </a:r>
          </a:p>
        </p:txBody>
      </p:sp>
    </p:spTree>
    <p:extLst>
      <p:ext uri="{BB962C8B-B14F-4D97-AF65-F5344CB8AC3E}">
        <p14:creationId xmlns:p14="http://schemas.microsoft.com/office/powerpoint/2010/main" val="263302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E871-6DF6-4BFC-B3F7-57F49B067DB1}"/>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9B3D95EF-54BC-4A69-93C8-08315AFE5F66}"/>
              </a:ext>
            </a:extLst>
          </p:cNvPr>
          <p:cNvSpPr>
            <a:spLocks noGrp="1"/>
          </p:cNvSpPr>
          <p:nvPr>
            <p:ph type="sldNum" sz="quarter" idx="4"/>
          </p:nvPr>
        </p:nvSpPr>
        <p:spPr/>
        <p:txBody>
          <a:bodyPr/>
          <a:lstStyle/>
          <a:p>
            <a:fld id="{0CC652D5-DF1F-AA42-8800-59B6D4D80B2D}" type="slidenum">
              <a:rPr lang="en-US" smtClean="0"/>
              <a:pPr/>
              <a:t>14</a:t>
            </a:fld>
            <a:endParaRPr lang="en-US" dirty="0"/>
          </a:p>
        </p:txBody>
      </p:sp>
      <p:pic>
        <p:nvPicPr>
          <p:cNvPr id="14" name="Content Placeholder 13" descr="Graphical user interface, application&#10;&#10;Description automatically generated">
            <a:extLst>
              <a:ext uri="{FF2B5EF4-FFF2-40B4-BE49-F238E27FC236}">
                <a16:creationId xmlns:a16="http://schemas.microsoft.com/office/drawing/2014/main" id="{94C9B103-38F2-4D99-B8CF-FB11D78AA194}"/>
              </a:ext>
            </a:extLst>
          </p:cNvPr>
          <p:cNvPicPr>
            <a:picLocks noGrp="1" noChangeAspect="1"/>
          </p:cNvPicPr>
          <p:nvPr>
            <p:ph idx="1"/>
          </p:nvPr>
        </p:nvPicPr>
        <p:blipFill>
          <a:blip r:embed="rId3"/>
          <a:stretch>
            <a:fillRect/>
          </a:stretch>
        </p:blipFill>
        <p:spPr>
          <a:xfrm>
            <a:off x="2517663" y="2321942"/>
            <a:ext cx="7411316" cy="4375150"/>
          </a:xfrm>
        </p:spPr>
      </p:pic>
      <p:sp>
        <p:nvSpPr>
          <p:cNvPr id="16" name="TextBox 15">
            <a:extLst>
              <a:ext uri="{FF2B5EF4-FFF2-40B4-BE49-F238E27FC236}">
                <a16:creationId xmlns:a16="http://schemas.microsoft.com/office/drawing/2014/main" id="{AA5F0AD0-B511-4187-A746-313D9D33033E}"/>
              </a:ext>
            </a:extLst>
          </p:cNvPr>
          <p:cNvSpPr txBox="1"/>
          <p:nvPr/>
        </p:nvSpPr>
        <p:spPr>
          <a:xfrm>
            <a:off x="736921" y="1722171"/>
            <a:ext cx="10972800" cy="369332"/>
          </a:xfrm>
          <a:prstGeom prst="rect">
            <a:avLst/>
          </a:prstGeom>
          <a:noFill/>
        </p:spPr>
        <p:txBody>
          <a:bodyPr wrap="square" rtlCol="0">
            <a:spAutoFit/>
          </a:bodyPr>
          <a:lstStyle/>
          <a:p>
            <a:r>
              <a:rPr lang="en-US" dirty="0"/>
              <a:t>If you have more than one role, there will be a drop down to select the appropriate role you are entering time for. </a:t>
            </a:r>
          </a:p>
        </p:txBody>
      </p:sp>
      <p:sp>
        <p:nvSpPr>
          <p:cNvPr id="17" name="Rectangle: Rounded Corners 16">
            <a:extLst>
              <a:ext uri="{FF2B5EF4-FFF2-40B4-BE49-F238E27FC236}">
                <a16:creationId xmlns:a16="http://schemas.microsoft.com/office/drawing/2014/main" id="{FB792F48-755D-4615-B3B6-BFC2B65F774F}"/>
              </a:ext>
            </a:extLst>
          </p:cNvPr>
          <p:cNvSpPr/>
          <p:nvPr/>
        </p:nvSpPr>
        <p:spPr>
          <a:xfrm>
            <a:off x="3993266" y="2650603"/>
            <a:ext cx="4740270" cy="590308"/>
          </a:xfrm>
          <a:prstGeom prst="roundRect">
            <a:avLst/>
          </a:pr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65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F02B54-5D78-4739-B21B-B7050EB1F88D}"/>
              </a:ext>
            </a:extLst>
          </p:cNvPr>
          <p:cNvPicPr>
            <a:picLocks noChangeAspect="1"/>
          </p:cNvPicPr>
          <p:nvPr/>
        </p:nvPicPr>
        <p:blipFill>
          <a:blip r:embed="rId3"/>
          <a:stretch>
            <a:fillRect/>
          </a:stretch>
        </p:blipFill>
        <p:spPr>
          <a:xfrm>
            <a:off x="1077193" y="2373150"/>
            <a:ext cx="9768285" cy="3958818"/>
          </a:xfrm>
          <a:prstGeom prst="rect">
            <a:avLst/>
          </a:prstGeom>
        </p:spPr>
      </p:pic>
      <p:sp>
        <p:nvSpPr>
          <p:cNvPr id="2" name="Title 1">
            <a:extLst>
              <a:ext uri="{FF2B5EF4-FFF2-40B4-BE49-F238E27FC236}">
                <a16:creationId xmlns:a16="http://schemas.microsoft.com/office/drawing/2014/main" id="{E374E871-6DF6-4BFC-B3F7-57F49B067DB1}"/>
              </a:ext>
            </a:extLst>
          </p:cNvPr>
          <p:cNvSpPr>
            <a:spLocks noGrp="1"/>
          </p:cNvSpPr>
          <p:nvPr>
            <p:ph type="title"/>
          </p:nvPr>
        </p:nvSpPr>
        <p:spPr/>
        <p:txBody>
          <a:bodyPr>
            <a:normAutofit fontScale="90000"/>
          </a:bodyPr>
          <a:lstStyle/>
          <a:p>
            <a:r>
              <a:rPr lang="en-US" dirty="0"/>
              <a:t>How to Use “Enter Time”</a:t>
            </a:r>
          </a:p>
        </p:txBody>
      </p:sp>
      <p:sp>
        <p:nvSpPr>
          <p:cNvPr id="3" name="Content Placeholder 2">
            <a:extLst>
              <a:ext uri="{FF2B5EF4-FFF2-40B4-BE49-F238E27FC236}">
                <a16:creationId xmlns:a16="http://schemas.microsoft.com/office/drawing/2014/main" id="{925142D7-6D91-4F61-BC12-D596079F439E}"/>
              </a:ext>
            </a:extLst>
          </p:cNvPr>
          <p:cNvSpPr>
            <a:spLocks noGrp="1"/>
          </p:cNvSpPr>
          <p:nvPr>
            <p:ph idx="1"/>
          </p:nvPr>
        </p:nvSpPr>
        <p:spPr>
          <a:xfrm>
            <a:off x="609600" y="1672451"/>
            <a:ext cx="10972800" cy="600162"/>
          </a:xfrm>
        </p:spPr>
        <p:txBody>
          <a:bodyPr>
            <a:normAutofit lnSpcReduction="10000"/>
          </a:bodyPr>
          <a:lstStyle/>
          <a:p>
            <a:pPr marL="0" indent="0" algn="ctr">
              <a:buNone/>
            </a:pPr>
            <a:r>
              <a:rPr lang="en-US" dirty="0"/>
              <a:t>Classified &amp; Hourly Staff</a:t>
            </a:r>
          </a:p>
          <a:p>
            <a:endParaRPr lang="en-US" dirty="0"/>
          </a:p>
        </p:txBody>
      </p:sp>
      <p:sp>
        <p:nvSpPr>
          <p:cNvPr id="4" name="Slide Number Placeholder 3">
            <a:extLst>
              <a:ext uri="{FF2B5EF4-FFF2-40B4-BE49-F238E27FC236}">
                <a16:creationId xmlns:a16="http://schemas.microsoft.com/office/drawing/2014/main" id="{9B3D95EF-54BC-4A69-93C8-08315AFE5F66}"/>
              </a:ext>
            </a:extLst>
          </p:cNvPr>
          <p:cNvSpPr>
            <a:spLocks noGrp="1"/>
          </p:cNvSpPr>
          <p:nvPr>
            <p:ph type="sldNum" sz="quarter" idx="4"/>
          </p:nvPr>
        </p:nvSpPr>
        <p:spPr/>
        <p:txBody>
          <a:bodyPr/>
          <a:lstStyle/>
          <a:p>
            <a:fld id="{0CC652D5-DF1F-AA42-8800-59B6D4D80B2D}" type="slidenum">
              <a:rPr lang="en-US" smtClean="0"/>
              <a:pPr/>
              <a:t>15</a:t>
            </a:fld>
            <a:endParaRPr lang="en-US" dirty="0"/>
          </a:p>
        </p:txBody>
      </p:sp>
      <p:pic>
        <p:nvPicPr>
          <p:cNvPr id="6" name="Picture 5">
            <a:extLst>
              <a:ext uri="{FF2B5EF4-FFF2-40B4-BE49-F238E27FC236}">
                <a16:creationId xmlns:a16="http://schemas.microsoft.com/office/drawing/2014/main" id="{D446F44B-317B-4EE3-92B9-4D53F143F121}"/>
              </a:ext>
            </a:extLst>
          </p:cNvPr>
          <p:cNvPicPr>
            <a:picLocks noChangeAspect="1"/>
          </p:cNvPicPr>
          <p:nvPr/>
        </p:nvPicPr>
        <p:blipFill>
          <a:blip r:embed="rId4"/>
          <a:stretch>
            <a:fillRect/>
          </a:stretch>
        </p:blipFill>
        <p:spPr>
          <a:xfrm>
            <a:off x="85155" y="134706"/>
            <a:ext cx="2271184" cy="1782916"/>
          </a:xfrm>
          <a:prstGeom prst="rect">
            <a:avLst/>
          </a:prstGeom>
        </p:spPr>
      </p:pic>
      <p:sp>
        <p:nvSpPr>
          <p:cNvPr id="5" name="TextBox 4">
            <a:extLst>
              <a:ext uri="{FF2B5EF4-FFF2-40B4-BE49-F238E27FC236}">
                <a16:creationId xmlns:a16="http://schemas.microsoft.com/office/drawing/2014/main" id="{CF2E1C41-84ED-4877-91F9-6AA025E9B22B}"/>
              </a:ext>
            </a:extLst>
          </p:cNvPr>
          <p:cNvSpPr txBox="1"/>
          <p:nvPr/>
        </p:nvSpPr>
        <p:spPr>
          <a:xfrm>
            <a:off x="1346522" y="6227180"/>
            <a:ext cx="3156030" cy="369332"/>
          </a:xfrm>
          <a:prstGeom prst="rect">
            <a:avLst/>
          </a:prstGeom>
          <a:noFill/>
        </p:spPr>
        <p:txBody>
          <a:bodyPr wrap="square" rtlCol="0">
            <a:spAutoFit/>
          </a:bodyPr>
          <a:lstStyle/>
          <a:p>
            <a:r>
              <a:rPr lang="en-US" b="1" dirty="0">
                <a:solidFill>
                  <a:srgbClr val="C00000"/>
                </a:solidFill>
              </a:rPr>
              <a:t>Time Reporting Codes (TRC)</a:t>
            </a:r>
          </a:p>
        </p:txBody>
      </p:sp>
      <p:sp>
        <p:nvSpPr>
          <p:cNvPr id="7" name="Rectangle: Rounded Corners 6">
            <a:extLst>
              <a:ext uri="{FF2B5EF4-FFF2-40B4-BE49-F238E27FC236}">
                <a16:creationId xmlns:a16="http://schemas.microsoft.com/office/drawing/2014/main" id="{FEA7A876-DF3D-4D5C-B36C-CB8BF5EEBCAF}"/>
              </a:ext>
            </a:extLst>
          </p:cNvPr>
          <p:cNvSpPr/>
          <p:nvPr/>
        </p:nvSpPr>
        <p:spPr>
          <a:xfrm>
            <a:off x="4039565" y="2272613"/>
            <a:ext cx="3900668" cy="1952146"/>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22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F02B54-5D78-4739-B21B-B7050EB1F88D}"/>
              </a:ext>
            </a:extLst>
          </p:cNvPr>
          <p:cNvPicPr>
            <a:picLocks noChangeAspect="1"/>
          </p:cNvPicPr>
          <p:nvPr/>
        </p:nvPicPr>
        <p:blipFill>
          <a:blip r:embed="rId3"/>
          <a:stretch>
            <a:fillRect/>
          </a:stretch>
        </p:blipFill>
        <p:spPr>
          <a:xfrm>
            <a:off x="1077193" y="2373150"/>
            <a:ext cx="9768285" cy="3958818"/>
          </a:xfrm>
          <a:prstGeom prst="rect">
            <a:avLst/>
          </a:prstGeom>
        </p:spPr>
      </p:pic>
      <p:sp>
        <p:nvSpPr>
          <p:cNvPr id="2" name="Title 1">
            <a:extLst>
              <a:ext uri="{FF2B5EF4-FFF2-40B4-BE49-F238E27FC236}">
                <a16:creationId xmlns:a16="http://schemas.microsoft.com/office/drawing/2014/main" id="{E374E871-6DF6-4BFC-B3F7-57F49B067DB1}"/>
              </a:ext>
            </a:extLst>
          </p:cNvPr>
          <p:cNvSpPr>
            <a:spLocks noGrp="1"/>
          </p:cNvSpPr>
          <p:nvPr>
            <p:ph type="title"/>
          </p:nvPr>
        </p:nvSpPr>
        <p:spPr/>
        <p:txBody>
          <a:bodyPr>
            <a:normAutofit fontScale="90000"/>
          </a:bodyPr>
          <a:lstStyle/>
          <a:p>
            <a:r>
              <a:rPr lang="en-US" dirty="0"/>
              <a:t>How to Use “Enter Time”</a:t>
            </a:r>
          </a:p>
        </p:txBody>
      </p:sp>
      <p:sp>
        <p:nvSpPr>
          <p:cNvPr id="3" name="Content Placeholder 2">
            <a:extLst>
              <a:ext uri="{FF2B5EF4-FFF2-40B4-BE49-F238E27FC236}">
                <a16:creationId xmlns:a16="http://schemas.microsoft.com/office/drawing/2014/main" id="{925142D7-6D91-4F61-BC12-D596079F439E}"/>
              </a:ext>
            </a:extLst>
          </p:cNvPr>
          <p:cNvSpPr>
            <a:spLocks noGrp="1"/>
          </p:cNvSpPr>
          <p:nvPr>
            <p:ph idx="1"/>
          </p:nvPr>
        </p:nvSpPr>
        <p:spPr>
          <a:xfrm>
            <a:off x="609600" y="1672451"/>
            <a:ext cx="10972800" cy="600162"/>
          </a:xfrm>
        </p:spPr>
        <p:txBody>
          <a:bodyPr>
            <a:normAutofit lnSpcReduction="10000"/>
          </a:bodyPr>
          <a:lstStyle/>
          <a:p>
            <a:pPr marL="0" indent="0" algn="ctr">
              <a:buNone/>
            </a:pPr>
            <a:r>
              <a:rPr lang="en-US" dirty="0"/>
              <a:t>Classified &amp; Hourly Staff</a:t>
            </a:r>
          </a:p>
          <a:p>
            <a:endParaRPr lang="en-US" dirty="0"/>
          </a:p>
        </p:txBody>
      </p:sp>
      <p:sp>
        <p:nvSpPr>
          <p:cNvPr id="4" name="Slide Number Placeholder 3">
            <a:extLst>
              <a:ext uri="{FF2B5EF4-FFF2-40B4-BE49-F238E27FC236}">
                <a16:creationId xmlns:a16="http://schemas.microsoft.com/office/drawing/2014/main" id="{9B3D95EF-54BC-4A69-93C8-08315AFE5F66}"/>
              </a:ext>
            </a:extLst>
          </p:cNvPr>
          <p:cNvSpPr>
            <a:spLocks noGrp="1"/>
          </p:cNvSpPr>
          <p:nvPr>
            <p:ph type="sldNum" sz="quarter" idx="4"/>
          </p:nvPr>
        </p:nvSpPr>
        <p:spPr/>
        <p:txBody>
          <a:bodyPr/>
          <a:lstStyle/>
          <a:p>
            <a:fld id="{0CC652D5-DF1F-AA42-8800-59B6D4D80B2D}" type="slidenum">
              <a:rPr lang="en-US" smtClean="0"/>
              <a:pPr/>
              <a:t>16</a:t>
            </a:fld>
            <a:endParaRPr lang="en-US" dirty="0"/>
          </a:p>
        </p:txBody>
      </p:sp>
      <p:pic>
        <p:nvPicPr>
          <p:cNvPr id="6" name="Picture 5">
            <a:extLst>
              <a:ext uri="{FF2B5EF4-FFF2-40B4-BE49-F238E27FC236}">
                <a16:creationId xmlns:a16="http://schemas.microsoft.com/office/drawing/2014/main" id="{D446F44B-317B-4EE3-92B9-4D53F143F121}"/>
              </a:ext>
            </a:extLst>
          </p:cNvPr>
          <p:cNvPicPr>
            <a:picLocks noChangeAspect="1"/>
          </p:cNvPicPr>
          <p:nvPr/>
        </p:nvPicPr>
        <p:blipFill>
          <a:blip r:embed="rId4"/>
          <a:stretch>
            <a:fillRect/>
          </a:stretch>
        </p:blipFill>
        <p:spPr>
          <a:xfrm>
            <a:off x="85155" y="134706"/>
            <a:ext cx="2271184" cy="1782916"/>
          </a:xfrm>
          <a:prstGeom prst="rect">
            <a:avLst/>
          </a:prstGeom>
        </p:spPr>
      </p:pic>
      <p:sp>
        <p:nvSpPr>
          <p:cNvPr id="5" name="TextBox 4">
            <a:extLst>
              <a:ext uri="{FF2B5EF4-FFF2-40B4-BE49-F238E27FC236}">
                <a16:creationId xmlns:a16="http://schemas.microsoft.com/office/drawing/2014/main" id="{CF2E1C41-84ED-4877-91F9-6AA025E9B22B}"/>
              </a:ext>
            </a:extLst>
          </p:cNvPr>
          <p:cNvSpPr txBox="1"/>
          <p:nvPr/>
        </p:nvSpPr>
        <p:spPr>
          <a:xfrm>
            <a:off x="1346522" y="6227180"/>
            <a:ext cx="3156030" cy="369332"/>
          </a:xfrm>
          <a:prstGeom prst="rect">
            <a:avLst/>
          </a:prstGeom>
          <a:noFill/>
        </p:spPr>
        <p:txBody>
          <a:bodyPr wrap="square" rtlCol="0">
            <a:spAutoFit/>
          </a:bodyPr>
          <a:lstStyle/>
          <a:p>
            <a:r>
              <a:rPr lang="en-US" b="1" dirty="0">
                <a:solidFill>
                  <a:srgbClr val="C00000"/>
                </a:solidFill>
              </a:rPr>
              <a:t>Time Reporting Codes (TRC)</a:t>
            </a:r>
          </a:p>
        </p:txBody>
      </p:sp>
    </p:spTree>
    <p:extLst>
      <p:ext uri="{BB962C8B-B14F-4D97-AF65-F5344CB8AC3E}">
        <p14:creationId xmlns:p14="http://schemas.microsoft.com/office/powerpoint/2010/main" val="172632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E871-6DF6-4BFC-B3F7-57F49B067DB1}"/>
              </a:ext>
            </a:extLst>
          </p:cNvPr>
          <p:cNvSpPr>
            <a:spLocks noGrp="1"/>
          </p:cNvSpPr>
          <p:nvPr>
            <p:ph type="title"/>
          </p:nvPr>
        </p:nvSpPr>
        <p:spPr/>
        <p:txBody>
          <a:bodyPr>
            <a:normAutofit fontScale="90000"/>
          </a:bodyPr>
          <a:lstStyle/>
          <a:p>
            <a:r>
              <a:rPr lang="en-US" dirty="0"/>
              <a:t>How to Use “Enter Time”</a:t>
            </a:r>
          </a:p>
        </p:txBody>
      </p:sp>
      <p:sp>
        <p:nvSpPr>
          <p:cNvPr id="3" name="Content Placeholder 2">
            <a:extLst>
              <a:ext uri="{FF2B5EF4-FFF2-40B4-BE49-F238E27FC236}">
                <a16:creationId xmlns:a16="http://schemas.microsoft.com/office/drawing/2014/main" id="{925142D7-6D91-4F61-BC12-D596079F439E}"/>
              </a:ext>
            </a:extLst>
          </p:cNvPr>
          <p:cNvSpPr>
            <a:spLocks noGrp="1"/>
          </p:cNvSpPr>
          <p:nvPr>
            <p:ph idx="1"/>
          </p:nvPr>
        </p:nvSpPr>
        <p:spPr>
          <a:xfrm>
            <a:off x="609600" y="1672451"/>
            <a:ext cx="10972800" cy="600162"/>
          </a:xfrm>
        </p:spPr>
        <p:txBody>
          <a:bodyPr>
            <a:normAutofit lnSpcReduction="10000"/>
          </a:bodyPr>
          <a:lstStyle/>
          <a:p>
            <a:pPr marL="0" indent="0" algn="ctr">
              <a:buNone/>
            </a:pPr>
            <a:r>
              <a:rPr lang="en-US" dirty="0"/>
              <a:t>Classified &amp; Hourly Staff</a:t>
            </a:r>
          </a:p>
          <a:p>
            <a:endParaRPr lang="en-US" dirty="0"/>
          </a:p>
        </p:txBody>
      </p:sp>
      <p:sp>
        <p:nvSpPr>
          <p:cNvPr id="4" name="Slide Number Placeholder 3">
            <a:extLst>
              <a:ext uri="{FF2B5EF4-FFF2-40B4-BE49-F238E27FC236}">
                <a16:creationId xmlns:a16="http://schemas.microsoft.com/office/drawing/2014/main" id="{9B3D95EF-54BC-4A69-93C8-08315AFE5F66}"/>
              </a:ext>
            </a:extLst>
          </p:cNvPr>
          <p:cNvSpPr>
            <a:spLocks noGrp="1"/>
          </p:cNvSpPr>
          <p:nvPr>
            <p:ph type="sldNum" sz="quarter" idx="4"/>
          </p:nvPr>
        </p:nvSpPr>
        <p:spPr/>
        <p:txBody>
          <a:bodyPr/>
          <a:lstStyle/>
          <a:p>
            <a:fld id="{0CC652D5-DF1F-AA42-8800-59B6D4D80B2D}" type="slidenum">
              <a:rPr lang="en-US" smtClean="0"/>
              <a:pPr/>
              <a:t>17</a:t>
            </a:fld>
            <a:endParaRPr lang="en-US" dirty="0"/>
          </a:p>
        </p:txBody>
      </p:sp>
      <p:sp>
        <p:nvSpPr>
          <p:cNvPr id="5" name="TextBox 4">
            <a:extLst>
              <a:ext uri="{FF2B5EF4-FFF2-40B4-BE49-F238E27FC236}">
                <a16:creationId xmlns:a16="http://schemas.microsoft.com/office/drawing/2014/main" id="{708AA20B-BEB6-46B1-95B8-E982DF354117}"/>
              </a:ext>
            </a:extLst>
          </p:cNvPr>
          <p:cNvSpPr txBox="1"/>
          <p:nvPr/>
        </p:nvSpPr>
        <p:spPr>
          <a:xfrm>
            <a:off x="1547150" y="2952629"/>
            <a:ext cx="8843057" cy="461665"/>
          </a:xfrm>
          <a:prstGeom prst="rect">
            <a:avLst/>
          </a:prstGeom>
          <a:noFill/>
        </p:spPr>
        <p:txBody>
          <a:bodyPr wrap="square" rtlCol="0">
            <a:spAutoFit/>
          </a:bodyPr>
          <a:lstStyle/>
          <a:p>
            <a:pPr algn="ctr"/>
            <a:r>
              <a:rPr lang="en-US" sz="2400" dirty="0"/>
              <a:t>After you select </a:t>
            </a:r>
            <a:r>
              <a:rPr lang="en-US" sz="2400" b="1" dirty="0"/>
              <a:t>Submit</a:t>
            </a:r>
            <a:r>
              <a:rPr lang="en-US" sz="2400" dirty="0"/>
              <a:t>, an </a:t>
            </a:r>
            <a:r>
              <a:rPr lang="en-US" sz="2400" b="1" dirty="0"/>
              <a:t>Employee Affirmation</a:t>
            </a:r>
            <a:r>
              <a:rPr lang="en-US" sz="2400" dirty="0"/>
              <a:t> message displays</a:t>
            </a:r>
          </a:p>
        </p:txBody>
      </p:sp>
      <p:pic>
        <p:nvPicPr>
          <p:cNvPr id="8" name="Picture 7">
            <a:extLst>
              <a:ext uri="{FF2B5EF4-FFF2-40B4-BE49-F238E27FC236}">
                <a16:creationId xmlns:a16="http://schemas.microsoft.com/office/drawing/2014/main" id="{26F235E4-7477-412B-8521-7EB82E93A174}"/>
              </a:ext>
            </a:extLst>
          </p:cNvPr>
          <p:cNvPicPr>
            <a:picLocks noChangeAspect="1"/>
          </p:cNvPicPr>
          <p:nvPr/>
        </p:nvPicPr>
        <p:blipFill>
          <a:blip r:embed="rId3"/>
          <a:stretch>
            <a:fillRect/>
          </a:stretch>
        </p:blipFill>
        <p:spPr>
          <a:xfrm>
            <a:off x="2625404" y="3528113"/>
            <a:ext cx="6686550" cy="2114550"/>
          </a:xfrm>
          <a:prstGeom prst="rect">
            <a:avLst/>
          </a:prstGeom>
        </p:spPr>
      </p:pic>
    </p:spTree>
    <p:extLst>
      <p:ext uri="{BB962C8B-B14F-4D97-AF65-F5344CB8AC3E}">
        <p14:creationId xmlns:p14="http://schemas.microsoft.com/office/powerpoint/2010/main" val="3528007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18</a:t>
            </a:fld>
            <a:endParaRPr lang="en-US" dirty="0"/>
          </a:p>
        </p:txBody>
      </p:sp>
      <p:pic>
        <p:nvPicPr>
          <p:cNvPr id="1026" name="Picture 2" descr="Enter Time page">
            <a:extLst>
              <a:ext uri="{FF2B5EF4-FFF2-40B4-BE49-F238E27FC236}">
                <a16:creationId xmlns:a16="http://schemas.microsoft.com/office/drawing/2014/main" id="{0E092EF1-10B5-4394-A004-E9E13995C8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0924" y="1868470"/>
            <a:ext cx="8145012" cy="2657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2D698F-D7A0-4AEF-BD06-5FC4378ACE1B}"/>
              </a:ext>
            </a:extLst>
          </p:cNvPr>
          <p:cNvSpPr txBox="1"/>
          <p:nvPr/>
        </p:nvSpPr>
        <p:spPr>
          <a:xfrm>
            <a:off x="925975" y="4526316"/>
            <a:ext cx="9965802" cy="1477328"/>
          </a:xfrm>
          <a:prstGeom prst="rect">
            <a:avLst/>
          </a:prstGeom>
          <a:noFill/>
        </p:spPr>
        <p:txBody>
          <a:bodyPr wrap="square" rtlCol="0">
            <a:spAutoFit/>
          </a:bodyPr>
          <a:lstStyle/>
          <a:p>
            <a:pPr algn="l"/>
            <a:endParaRPr lang="en-US" i="1" dirty="0" err="1">
              <a:solidFill>
                <a:srgbClr val="2D3B45"/>
              </a:solidFill>
              <a:latin typeface="Lato Extended"/>
            </a:endParaRPr>
          </a:p>
          <a:p>
            <a:pPr marL="285750" indent="-285750" algn="l">
              <a:buFont typeface="Arial" panose="020B0604020202020204" pitchFamily="34" charset="0"/>
              <a:buChar char="•"/>
            </a:pPr>
            <a:r>
              <a:rPr lang="en-US" sz="2400" dirty="0">
                <a:solidFill>
                  <a:srgbClr val="2D3B45"/>
                </a:solidFill>
                <a:latin typeface="Lato Extended"/>
              </a:rPr>
              <a:t>Use the plus if you need to add a row (for example, if you need to add time with a different Time Reporting Code (TRC)</a:t>
            </a:r>
          </a:p>
          <a:p>
            <a:pPr marL="285750" indent="-285750" algn="l">
              <a:buFont typeface="Arial" panose="020B0604020202020204" pitchFamily="34" charset="0"/>
              <a:buChar char="•"/>
            </a:pPr>
            <a:r>
              <a:rPr lang="en-US" sz="2400" b="0" dirty="0">
                <a:solidFill>
                  <a:srgbClr val="2D3B45"/>
                </a:solidFill>
                <a:effectLst/>
                <a:latin typeface="Lato Extended"/>
              </a:rPr>
              <a:t>Use the minus to remove a row if you need to delete it. </a:t>
            </a:r>
          </a:p>
        </p:txBody>
      </p:sp>
    </p:spTree>
    <p:extLst>
      <p:ext uri="{BB962C8B-B14F-4D97-AF65-F5344CB8AC3E}">
        <p14:creationId xmlns:p14="http://schemas.microsoft.com/office/powerpoint/2010/main" val="421490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19</a:t>
            </a:fld>
            <a:endParaRPr lang="en-US" dirty="0"/>
          </a:p>
        </p:txBody>
      </p:sp>
      <p:pic>
        <p:nvPicPr>
          <p:cNvPr id="1026" name="Picture 2" descr="Enter Time page">
            <a:extLst>
              <a:ext uri="{FF2B5EF4-FFF2-40B4-BE49-F238E27FC236}">
                <a16:creationId xmlns:a16="http://schemas.microsoft.com/office/drawing/2014/main" id="{0E092EF1-10B5-4394-A004-E9E13995C8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0924" y="1868470"/>
            <a:ext cx="8145012" cy="2657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2D698F-D7A0-4AEF-BD06-5FC4378ACE1B}"/>
              </a:ext>
            </a:extLst>
          </p:cNvPr>
          <p:cNvSpPr txBox="1"/>
          <p:nvPr/>
        </p:nvSpPr>
        <p:spPr>
          <a:xfrm>
            <a:off x="925975" y="4526316"/>
            <a:ext cx="9965802" cy="1477328"/>
          </a:xfrm>
          <a:prstGeom prst="rect">
            <a:avLst/>
          </a:prstGeom>
          <a:noFill/>
        </p:spPr>
        <p:txBody>
          <a:bodyPr wrap="square" rtlCol="0">
            <a:spAutoFit/>
          </a:bodyPr>
          <a:lstStyle/>
          <a:p>
            <a:pPr algn="l"/>
            <a:endParaRPr lang="en-US" i="1" dirty="0" err="1">
              <a:solidFill>
                <a:srgbClr val="2D3B45"/>
              </a:solidFill>
              <a:latin typeface="Lato Extended"/>
            </a:endParaRPr>
          </a:p>
          <a:p>
            <a:pPr marL="285750" indent="-285750" algn="l">
              <a:buFont typeface="Arial" panose="020B0604020202020204" pitchFamily="34" charset="0"/>
              <a:buChar char="•"/>
            </a:pPr>
            <a:r>
              <a:rPr lang="en-US" sz="2400" dirty="0">
                <a:solidFill>
                  <a:srgbClr val="2D3B45"/>
                </a:solidFill>
                <a:latin typeface="Lato Extended"/>
              </a:rPr>
              <a:t>There is a comment box if a comment is needed.</a:t>
            </a:r>
          </a:p>
          <a:p>
            <a:pPr marL="285750" indent="-285750" algn="l">
              <a:buFont typeface="Arial" panose="020B0604020202020204" pitchFamily="34" charset="0"/>
              <a:buChar char="•"/>
            </a:pPr>
            <a:r>
              <a:rPr lang="en-US" sz="2400" b="0" dirty="0">
                <a:solidFill>
                  <a:srgbClr val="2D3B45"/>
                </a:solidFill>
                <a:effectLst/>
                <a:latin typeface="Lato Extended"/>
              </a:rPr>
              <a:t>Comments, once entered cannot be altered or deleted. </a:t>
            </a:r>
          </a:p>
          <a:p>
            <a:pPr marL="285750" indent="-285750" algn="l">
              <a:buFont typeface="Arial" panose="020B0604020202020204" pitchFamily="34" charset="0"/>
              <a:buChar char="•"/>
            </a:pPr>
            <a:r>
              <a:rPr lang="en-US" sz="2400" dirty="0">
                <a:solidFill>
                  <a:srgbClr val="2D3B45"/>
                </a:solidFill>
                <a:latin typeface="Lato Extended"/>
              </a:rPr>
              <a:t>All employee comments are considered discoverable. </a:t>
            </a:r>
            <a:endParaRPr lang="en-US" sz="2400" b="0" dirty="0">
              <a:solidFill>
                <a:srgbClr val="2D3B45"/>
              </a:solidFill>
              <a:effectLst/>
              <a:latin typeface="Lato Extended"/>
            </a:endParaRPr>
          </a:p>
        </p:txBody>
      </p:sp>
      <p:sp>
        <p:nvSpPr>
          <p:cNvPr id="3" name="Rectangle: Rounded Corners 2">
            <a:extLst>
              <a:ext uri="{FF2B5EF4-FFF2-40B4-BE49-F238E27FC236}">
                <a16:creationId xmlns:a16="http://schemas.microsoft.com/office/drawing/2014/main" id="{A625B052-D978-4936-B89D-80732AB24C9B}"/>
              </a:ext>
            </a:extLst>
          </p:cNvPr>
          <p:cNvSpPr/>
          <p:nvPr/>
        </p:nvSpPr>
        <p:spPr>
          <a:xfrm>
            <a:off x="3020992" y="4051139"/>
            <a:ext cx="7134944" cy="475177"/>
          </a:xfrm>
          <a:prstGeom prst="round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42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white suit&#10;&#10;Description automatically generated with low confidence">
            <a:extLst>
              <a:ext uri="{FF2B5EF4-FFF2-40B4-BE49-F238E27FC236}">
                <a16:creationId xmlns:a16="http://schemas.microsoft.com/office/drawing/2014/main" id="{FAA3DB25-ABD1-49BD-BA88-896465EA48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9295526" y="3119190"/>
            <a:ext cx="2896474" cy="2896474"/>
          </a:xfrm>
          <a:prstGeom prst="rect">
            <a:avLst/>
          </a:prstGeom>
        </p:spPr>
      </p:pic>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a:bodyPr>
          <a:lstStyle/>
          <a:p>
            <a:r>
              <a:rPr lang="en-US" sz="5000" dirty="0"/>
              <a:t>Outcomes for Today</a:t>
            </a:r>
          </a:p>
        </p:txBody>
      </p:sp>
      <p:sp>
        <p:nvSpPr>
          <p:cNvPr id="3" name="Content Placeholder 2">
            <a:extLst>
              <a:ext uri="{FF2B5EF4-FFF2-40B4-BE49-F238E27FC236}">
                <a16:creationId xmlns:a16="http://schemas.microsoft.com/office/drawing/2014/main" id="{7E0B6EC4-C01A-45EF-8B45-68656510782F}"/>
              </a:ext>
            </a:extLst>
          </p:cNvPr>
          <p:cNvSpPr>
            <a:spLocks noGrp="1"/>
          </p:cNvSpPr>
          <p:nvPr>
            <p:ph idx="1"/>
          </p:nvPr>
        </p:nvSpPr>
        <p:spPr>
          <a:xfrm>
            <a:off x="426977" y="2356422"/>
            <a:ext cx="11070336" cy="4501578"/>
          </a:xfrm>
        </p:spPr>
        <p:txBody>
          <a:bodyPr/>
          <a:lstStyle/>
          <a:p>
            <a:pPr marL="0" indent="0">
              <a:buNone/>
            </a:pPr>
            <a:r>
              <a:rPr lang="en-US" sz="3200" dirty="0"/>
              <a:t>By the end of this session, you will be able to:</a:t>
            </a:r>
          </a:p>
          <a:p>
            <a:r>
              <a:rPr lang="en-US" sz="2800" dirty="0"/>
              <a:t>Describe how to </a:t>
            </a:r>
            <a:r>
              <a:rPr lang="en-US" sz="2800" b="1" dirty="0"/>
              <a:t>Activate your ctcLink Account</a:t>
            </a:r>
          </a:p>
          <a:p>
            <a:r>
              <a:rPr lang="en-US" sz="2800" dirty="0"/>
              <a:t>Find the </a:t>
            </a:r>
            <a:r>
              <a:rPr lang="en-US" sz="2800" b="1" dirty="0"/>
              <a:t>Time Tile </a:t>
            </a:r>
            <a:r>
              <a:rPr lang="en-US" sz="2800" dirty="0"/>
              <a:t>and enter time</a:t>
            </a:r>
          </a:p>
          <a:p>
            <a:r>
              <a:rPr lang="en-US" sz="2800" dirty="0"/>
              <a:t>Supervisors will know how to </a:t>
            </a:r>
            <a:r>
              <a:rPr lang="en-US" sz="2800" b="1" dirty="0"/>
              <a:t>Approve Time</a:t>
            </a:r>
            <a:endParaRPr lang="en-US" sz="2800" dirty="0"/>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2</a:t>
            </a:fld>
            <a:endParaRPr lang="en-US" dirty="0"/>
          </a:p>
        </p:txBody>
      </p:sp>
    </p:spTree>
    <p:extLst>
      <p:ext uri="{BB962C8B-B14F-4D97-AF65-F5344CB8AC3E}">
        <p14:creationId xmlns:p14="http://schemas.microsoft.com/office/powerpoint/2010/main" val="92044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20</a:t>
            </a:fld>
            <a:endParaRPr lang="en-US" dirty="0"/>
          </a:p>
        </p:txBody>
      </p:sp>
      <p:sp>
        <p:nvSpPr>
          <p:cNvPr id="5" name="TextBox 4">
            <a:extLst>
              <a:ext uri="{FF2B5EF4-FFF2-40B4-BE49-F238E27FC236}">
                <a16:creationId xmlns:a16="http://schemas.microsoft.com/office/drawing/2014/main" id="{112D698F-D7A0-4AEF-BD06-5FC4378ACE1B}"/>
              </a:ext>
            </a:extLst>
          </p:cNvPr>
          <p:cNvSpPr txBox="1"/>
          <p:nvPr/>
        </p:nvSpPr>
        <p:spPr>
          <a:xfrm>
            <a:off x="925975" y="4036644"/>
            <a:ext cx="9965802" cy="2585323"/>
          </a:xfrm>
          <a:prstGeom prst="rect">
            <a:avLst/>
          </a:prstGeom>
          <a:noFill/>
        </p:spPr>
        <p:txBody>
          <a:bodyPr wrap="square" rtlCol="0">
            <a:spAutoFit/>
          </a:bodyPr>
          <a:lstStyle/>
          <a:p>
            <a:pPr algn="l"/>
            <a:endParaRPr lang="en-US" i="1" dirty="0" err="1">
              <a:solidFill>
                <a:srgbClr val="2D3B45"/>
              </a:solidFill>
              <a:latin typeface="Lato Extended"/>
            </a:endParaRPr>
          </a:p>
          <a:p>
            <a:pPr algn="l"/>
            <a:r>
              <a:rPr lang="en-US" sz="2400" b="1" dirty="0">
                <a:solidFill>
                  <a:srgbClr val="2D3B45"/>
                </a:solidFill>
                <a:latin typeface="Lato Extended"/>
              </a:rPr>
              <a:t>If you are an hourly employee with a lunch break</a:t>
            </a:r>
            <a:r>
              <a:rPr lang="en-US" sz="2400" dirty="0">
                <a:solidFill>
                  <a:srgbClr val="2D3B45"/>
                </a:solidFill>
                <a:latin typeface="Lato Extended"/>
              </a:rPr>
              <a:t>, enter time in the following pattern:</a:t>
            </a:r>
          </a:p>
          <a:p>
            <a:pPr marL="285750" indent="-285750" algn="l">
              <a:buFont typeface="Arial" panose="020B0604020202020204" pitchFamily="34" charset="0"/>
              <a:buChar char="•"/>
            </a:pPr>
            <a:r>
              <a:rPr lang="en-US" sz="2400" b="1" dirty="0">
                <a:solidFill>
                  <a:srgbClr val="2D3B45"/>
                </a:solidFill>
                <a:latin typeface="Lato Extended"/>
              </a:rPr>
              <a:t>In – </a:t>
            </a:r>
            <a:r>
              <a:rPr lang="en-US" sz="2400" dirty="0">
                <a:solidFill>
                  <a:srgbClr val="2D3B45"/>
                </a:solidFill>
                <a:latin typeface="Lato Extended"/>
              </a:rPr>
              <a:t>what time you started work for the day</a:t>
            </a:r>
            <a:endParaRPr lang="en-US" sz="2400" b="1" dirty="0">
              <a:solidFill>
                <a:srgbClr val="2D3B45"/>
              </a:solidFill>
              <a:effectLst/>
              <a:latin typeface="Lato Extended"/>
            </a:endParaRPr>
          </a:p>
          <a:p>
            <a:pPr marL="285750" indent="-285750" algn="l">
              <a:buFont typeface="Arial" panose="020B0604020202020204" pitchFamily="34" charset="0"/>
              <a:buChar char="•"/>
            </a:pPr>
            <a:r>
              <a:rPr lang="en-US" sz="2400" b="1" dirty="0">
                <a:solidFill>
                  <a:srgbClr val="2D3B45"/>
                </a:solidFill>
                <a:latin typeface="Lato Extended"/>
              </a:rPr>
              <a:t>Lunch</a:t>
            </a:r>
            <a:r>
              <a:rPr lang="en-US" sz="2400" dirty="0">
                <a:solidFill>
                  <a:srgbClr val="2D3B45"/>
                </a:solidFill>
                <a:latin typeface="Lato Extended"/>
              </a:rPr>
              <a:t> – time you left for your break</a:t>
            </a:r>
          </a:p>
          <a:p>
            <a:pPr marL="285750" indent="-285750" algn="l">
              <a:buFont typeface="Arial" panose="020B0604020202020204" pitchFamily="34" charset="0"/>
              <a:buChar char="•"/>
            </a:pPr>
            <a:r>
              <a:rPr lang="en-US" sz="2400" b="1" dirty="0">
                <a:solidFill>
                  <a:srgbClr val="2D3B45"/>
                </a:solidFill>
                <a:latin typeface="Lato Extended"/>
              </a:rPr>
              <a:t>In</a:t>
            </a:r>
            <a:r>
              <a:rPr lang="en-US" sz="2400" dirty="0">
                <a:solidFill>
                  <a:srgbClr val="2D3B45"/>
                </a:solidFill>
                <a:latin typeface="Lato Extended"/>
              </a:rPr>
              <a:t> (from lunch) – time you returned to work</a:t>
            </a:r>
          </a:p>
          <a:p>
            <a:pPr marL="285750" indent="-285750" algn="l">
              <a:buFont typeface="Arial" panose="020B0604020202020204" pitchFamily="34" charset="0"/>
              <a:buChar char="•"/>
            </a:pPr>
            <a:r>
              <a:rPr lang="en-US" sz="2400" b="1" dirty="0">
                <a:solidFill>
                  <a:srgbClr val="2D3B45"/>
                </a:solidFill>
                <a:effectLst/>
                <a:latin typeface="Lato Extended"/>
              </a:rPr>
              <a:t>Out </a:t>
            </a:r>
            <a:r>
              <a:rPr lang="en-US" sz="2400" dirty="0">
                <a:solidFill>
                  <a:srgbClr val="2D3B45"/>
                </a:solidFill>
                <a:effectLst/>
                <a:latin typeface="Lato Extended"/>
              </a:rPr>
              <a:t>– time you finished work fo</a:t>
            </a:r>
            <a:r>
              <a:rPr lang="en-US" sz="2400" dirty="0">
                <a:solidFill>
                  <a:srgbClr val="2D3B45"/>
                </a:solidFill>
                <a:latin typeface="Lato Extended"/>
              </a:rPr>
              <a:t>r the day</a:t>
            </a:r>
            <a:endParaRPr lang="en-US" sz="2400" dirty="0">
              <a:solidFill>
                <a:srgbClr val="2D3B45"/>
              </a:solidFill>
              <a:effectLst/>
              <a:latin typeface="Lato Extended"/>
            </a:endParaRPr>
          </a:p>
        </p:txBody>
      </p:sp>
      <p:pic>
        <p:nvPicPr>
          <p:cNvPr id="8" name="Content Placeholder 7" descr="Graphical user interface, application&#10;&#10;Description automatically generated">
            <a:extLst>
              <a:ext uri="{FF2B5EF4-FFF2-40B4-BE49-F238E27FC236}">
                <a16:creationId xmlns:a16="http://schemas.microsoft.com/office/drawing/2014/main" id="{B1ABBEE4-3227-4ABE-B936-3CB9147E1116}"/>
              </a:ext>
            </a:extLst>
          </p:cNvPr>
          <p:cNvPicPr>
            <a:picLocks noGrp="1" noChangeAspect="1"/>
          </p:cNvPicPr>
          <p:nvPr>
            <p:ph idx="1"/>
          </p:nvPr>
        </p:nvPicPr>
        <p:blipFill>
          <a:blip r:embed="rId3"/>
          <a:stretch>
            <a:fillRect/>
          </a:stretch>
        </p:blipFill>
        <p:spPr>
          <a:xfrm>
            <a:off x="609600" y="1528694"/>
            <a:ext cx="10972800" cy="2708254"/>
          </a:xfrm>
        </p:spPr>
      </p:pic>
      <p:sp>
        <p:nvSpPr>
          <p:cNvPr id="9" name="Rectangle: Rounded Corners 8">
            <a:extLst>
              <a:ext uri="{FF2B5EF4-FFF2-40B4-BE49-F238E27FC236}">
                <a16:creationId xmlns:a16="http://schemas.microsoft.com/office/drawing/2014/main" id="{1AE4A7B8-27BC-4120-BE5D-E74829ABA65F}"/>
              </a:ext>
            </a:extLst>
          </p:cNvPr>
          <p:cNvSpPr/>
          <p:nvPr/>
        </p:nvSpPr>
        <p:spPr>
          <a:xfrm>
            <a:off x="3078866" y="2421871"/>
            <a:ext cx="3669174" cy="1111169"/>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38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21</a:t>
            </a:fld>
            <a:endParaRPr lang="en-US" dirty="0"/>
          </a:p>
        </p:txBody>
      </p:sp>
      <p:sp>
        <p:nvSpPr>
          <p:cNvPr id="5" name="TextBox 4">
            <a:extLst>
              <a:ext uri="{FF2B5EF4-FFF2-40B4-BE49-F238E27FC236}">
                <a16:creationId xmlns:a16="http://schemas.microsoft.com/office/drawing/2014/main" id="{112D698F-D7A0-4AEF-BD06-5FC4378ACE1B}"/>
              </a:ext>
            </a:extLst>
          </p:cNvPr>
          <p:cNvSpPr txBox="1"/>
          <p:nvPr/>
        </p:nvSpPr>
        <p:spPr>
          <a:xfrm>
            <a:off x="925975" y="4352695"/>
            <a:ext cx="9965802" cy="1477328"/>
          </a:xfrm>
          <a:prstGeom prst="rect">
            <a:avLst/>
          </a:prstGeom>
          <a:noFill/>
        </p:spPr>
        <p:txBody>
          <a:bodyPr wrap="square" rtlCol="0">
            <a:spAutoFit/>
          </a:bodyPr>
          <a:lstStyle/>
          <a:p>
            <a:pPr algn="l"/>
            <a:endParaRPr lang="en-US" i="1" dirty="0" err="1">
              <a:solidFill>
                <a:srgbClr val="2D3B45"/>
              </a:solidFill>
              <a:latin typeface="Lato Extended"/>
            </a:endParaRPr>
          </a:p>
          <a:p>
            <a:pPr algn="l"/>
            <a:r>
              <a:rPr lang="en-US" sz="2400" b="1" dirty="0">
                <a:solidFill>
                  <a:srgbClr val="2D3B45"/>
                </a:solidFill>
                <a:latin typeface="Lato Extended"/>
              </a:rPr>
              <a:t>If you do not have a lunch break</a:t>
            </a:r>
            <a:r>
              <a:rPr lang="en-US" sz="2400" dirty="0">
                <a:solidFill>
                  <a:srgbClr val="2D3B45"/>
                </a:solidFill>
                <a:latin typeface="Lato Extended"/>
              </a:rPr>
              <a:t>, enter time in the following pattern:</a:t>
            </a:r>
          </a:p>
          <a:p>
            <a:pPr marL="285750" indent="-285750" algn="l">
              <a:buFont typeface="Arial" panose="020B0604020202020204" pitchFamily="34" charset="0"/>
              <a:buChar char="•"/>
            </a:pPr>
            <a:r>
              <a:rPr lang="en-US" sz="2400" b="1" dirty="0">
                <a:solidFill>
                  <a:srgbClr val="2D3B45"/>
                </a:solidFill>
                <a:latin typeface="Lato Extended"/>
              </a:rPr>
              <a:t>In – </a:t>
            </a:r>
            <a:r>
              <a:rPr lang="en-US" sz="2400" dirty="0">
                <a:solidFill>
                  <a:srgbClr val="2D3B45"/>
                </a:solidFill>
                <a:latin typeface="Lato Extended"/>
              </a:rPr>
              <a:t>what time you started work for the day</a:t>
            </a:r>
            <a:endParaRPr lang="en-US" sz="2400" b="1" dirty="0">
              <a:solidFill>
                <a:srgbClr val="2D3B45"/>
              </a:solidFill>
              <a:effectLst/>
              <a:latin typeface="Lato Extended"/>
            </a:endParaRPr>
          </a:p>
          <a:p>
            <a:pPr marL="285750" indent="-285750" algn="l">
              <a:buFont typeface="Arial" panose="020B0604020202020204" pitchFamily="34" charset="0"/>
              <a:buChar char="•"/>
            </a:pPr>
            <a:r>
              <a:rPr lang="en-US" sz="2400" b="1" dirty="0">
                <a:solidFill>
                  <a:srgbClr val="2D3B45"/>
                </a:solidFill>
                <a:effectLst/>
                <a:latin typeface="Lato Extended"/>
              </a:rPr>
              <a:t>Out </a:t>
            </a:r>
            <a:r>
              <a:rPr lang="en-US" sz="2400" dirty="0">
                <a:solidFill>
                  <a:srgbClr val="2D3B45"/>
                </a:solidFill>
                <a:effectLst/>
                <a:latin typeface="Lato Extended"/>
              </a:rPr>
              <a:t>– time you finished work fo</a:t>
            </a:r>
            <a:r>
              <a:rPr lang="en-US" sz="2400" dirty="0">
                <a:solidFill>
                  <a:srgbClr val="2D3B45"/>
                </a:solidFill>
                <a:latin typeface="Lato Extended"/>
              </a:rPr>
              <a:t>r the day</a:t>
            </a:r>
            <a:endParaRPr lang="en-US" sz="2400" dirty="0">
              <a:solidFill>
                <a:srgbClr val="2D3B45"/>
              </a:solidFill>
              <a:effectLst/>
              <a:latin typeface="Lato Extended"/>
            </a:endParaRPr>
          </a:p>
        </p:txBody>
      </p:sp>
      <p:pic>
        <p:nvPicPr>
          <p:cNvPr id="8" name="Content Placeholder 7" descr="Graphical user interface, application&#10;&#10;Description automatically generated">
            <a:extLst>
              <a:ext uri="{FF2B5EF4-FFF2-40B4-BE49-F238E27FC236}">
                <a16:creationId xmlns:a16="http://schemas.microsoft.com/office/drawing/2014/main" id="{B1ABBEE4-3227-4ABE-B936-3CB9147E1116}"/>
              </a:ext>
            </a:extLst>
          </p:cNvPr>
          <p:cNvPicPr>
            <a:picLocks noGrp="1" noChangeAspect="1"/>
          </p:cNvPicPr>
          <p:nvPr>
            <p:ph idx="1"/>
          </p:nvPr>
        </p:nvPicPr>
        <p:blipFill>
          <a:blip r:embed="rId3"/>
          <a:stretch>
            <a:fillRect/>
          </a:stretch>
        </p:blipFill>
        <p:spPr>
          <a:xfrm>
            <a:off x="605536" y="1768013"/>
            <a:ext cx="10972800" cy="2708254"/>
          </a:xfrm>
        </p:spPr>
      </p:pic>
      <p:sp>
        <p:nvSpPr>
          <p:cNvPr id="9" name="Rectangle: Rounded Corners 8">
            <a:extLst>
              <a:ext uri="{FF2B5EF4-FFF2-40B4-BE49-F238E27FC236}">
                <a16:creationId xmlns:a16="http://schemas.microsoft.com/office/drawing/2014/main" id="{1AE4A7B8-27BC-4120-BE5D-E74829ABA65F}"/>
              </a:ext>
            </a:extLst>
          </p:cNvPr>
          <p:cNvSpPr/>
          <p:nvPr/>
        </p:nvSpPr>
        <p:spPr>
          <a:xfrm>
            <a:off x="3125165" y="2789499"/>
            <a:ext cx="3669174" cy="1111169"/>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11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22</a:t>
            </a:fld>
            <a:endParaRPr lang="en-US" dirty="0"/>
          </a:p>
        </p:txBody>
      </p:sp>
      <p:sp>
        <p:nvSpPr>
          <p:cNvPr id="5" name="TextBox 4">
            <a:extLst>
              <a:ext uri="{FF2B5EF4-FFF2-40B4-BE49-F238E27FC236}">
                <a16:creationId xmlns:a16="http://schemas.microsoft.com/office/drawing/2014/main" id="{112D698F-D7A0-4AEF-BD06-5FC4378ACE1B}"/>
              </a:ext>
            </a:extLst>
          </p:cNvPr>
          <p:cNvSpPr txBox="1"/>
          <p:nvPr/>
        </p:nvSpPr>
        <p:spPr>
          <a:xfrm>
            <a:off x="925974" y="4352695"/>
            <a:ext cx="10652361" cy="1846659"/>
          </a:xfrm>
          <a:prstGeom prst="rect">
            <a:avLst/>
          </a:prstGeom>
          <a:noFill/>
        </p:spPr>
        <p:txBody>
          <a:bodyPr wrap="square" rtlCol="0">
            <a:spAutoFit/>
          </a:bodyPr>
          <a:lstStyle/>
          <a:p>
            <a:pPr algn="l"/>
            <a:endParaRPr lang="en-US" i="1" dirty="0" err="1">
              <a:solidFill>
                <a:srgbClr val="2D3B45"/>
              </a:solidFill>
              <a:latin typeface="Lato Extended"/>
            </a:endParaRPr>
          </a:p>
          <a:p>
            <a:pPr algn="l"/>
            <a:r>
              <a:rPr lang="en-US" sz="2400" dirty="0"/>
              <a:t>If there is a large break in the day, this is not a lunch break. </a:t>
            </a:r>
          </a:p>
          <a:p>
            <a:pPr marL="342900" indent="-342900" algn="l">
              <a:buFont typeface="Arial" panose="020B0604020202020204" pitchFamily="34" charset="0"/>
              <a:buChar char="•"/>
            </a:pPr>
            <a:r>
              <a:rPr lang="en-US" sz="2400" dirty="0"/>
              <a:t>On the first row, enter your </a:t>
            </a:r>
            <a:r>
              <a:rPr lang="en-US" sz="2400" b="1" dirty="0"/>
              <a:t>In</a:t>
            </a:r>
            <a:r>
              <a:rPr lang="en-US" sz="2400" dirty="0"/>
              <a:t> and </a:t>
            </a:r>
            <a:r>
              <a:rPr lang="en-US" sz="2400" b="1" dirty="0"/>
              <a:t>Out</a:t>
            </a:r>
            <a:r>
              <a:rPr lang="en-US" sz="2400" dirty="0"/>
              <a:t> times.</a:t>
            </a:r>
          </a:p>
          <a:p>
            <a:pPr marL="342900" indent="-342900" algn="l">
              <a:buFont typeface="Arial" panose="020B0604020202020204" pitchFamily="34" charset="0"/>
              <a:buChar char="•"/>
            </a:pPr>
            <a:r>
              <a:rPr lang="en-US" sz="2400" dirty="0"/>
              <a:t>Select the + and add a row. </a:t>
            </a:r>
          </a:p>
          <a:p>
            <a:pPr marL="342900" indent="-342900" algn="l">
              <a:buFont typeface="Arial" panose="020B0604020202020204" pitchFamily="34" charset="0"/>
              <a:buChar char="•"/>
            </a:pPr>
            <a:r>
              <a:rPr lang="en-US" sz="2400" dirty="0"/>
              <a:t>Enter the additional </a:t>
            </a:r>
            <a:r>
              <a:rPr lang="en-US" sz="2400" b="1" dirty="0"/>
              <a:t>In </a:t>
            </a:r>
            <a:r>
              <a:rPr lang="en-US" sz="2400" dirty="0"/>
              <a:t>and </a:t>
            </a:r>
            <a:r>
              <a:rPr lang="en-US" sz="2400" b="1" dirty="0"/>
              <a:t>Out</a:t>
            </a:r>
            <a:r>
              <a:rPr lang="en-US" sz="2400" dirty="0"/>
              <a:t> times.</a:t>
            </a:r>
            <a:endParaRPr lang="en-US" sz="2400" dirty="0">
              <a:solidFill>
                <a:srgbClr val="2D3B45"/>
              </a:solidFill>
              <a:effectLst/>
              <a:latin typeface="Lato Extended"/>
            </a:endParaRPr>
          </a:p>
        </p:txBody>
      </p:sp>
      <p:pic>
        <p:nvPicPr>
          <p:cNvPr id="8" name="Content Placeholder 7" descr="Graphical user interface, application&#10;&#10;Description automatically generated">
            <a:extLst>
              <a:ext uri="{FF2B5EF4-FFF2-40B4-BE49-F238E27FC236}">
                <a16:creationId xmlns:a16="http://schemas.microsoft.com/office/drawing/2014/main" id="{B1ABBEE4-3227-4ABE-B936-3CB9147E1116}"/>
              </a:ext>
            </a:extLst>
          </p:cNvPr>
          <p:cNvPicPr>
            <a:picLocks noGrp="1" noChangeAspect="1"/>
          </p:cNvPicPr>
          <p:nvPr>
            <p:ph idx="1"/>
          </p:nvPr>
        </p:nvPicPr>
        <p:blipFill>
          <a:blip r:embed="rId3"/>
          <a:stretch>
            <a:fillRect/>
          </a:stretch>
        </p:blipFill>
        <p:spPr>
          <a:xfrm>
            <a:off x="605536" y="1768013"/>
            <a:ext cx="10972800" cy="2708254"/>
          </a:xfrm>
        </p:spPr>
      </p:pic>
      <p:sp>
        <p:nvSpPr>
          <p:cNvPr id="9" name="Rectangle: Rounded Corners 8">
            <a:extLst>
              <a:ext uri="{FF2B5EF4-FFF2-40B4-BE49-F238E27FC236}">
                <a16:creationId xmlns:a16="http://schemas.microsoft.com/office/drawing/2014/main" id="{1AE4A7B8-27BC-4120-BE5D-E74829ABA65F}"/>
              </a:ext>
            </a:extLst>
          </p:cNvPr>
          <p:cNvSpPr/>
          <p:nvPr/>
        </p:nvSpPr>
        <p:spPr>
          <a:xfrm>
            <a:off x="10324618" y="3241526"/>
            <a:ext cx="941408" cy="1111169"/>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0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23</a:t>
            </a:fld>
            <a:endParaRPr lang="en-US" dirty="0"/>
          </a:p>
        </p:txBody>
      </p:sp>
      <p:sp>
        <p:nvSpPr>
          <p:cNvPr id="5" name="TextBox 4">
            <a:extLst>
              <a:ext uri="{FF2B5EF4-FFF2-40B4-BE49-F238E27FC236}">
                <a16:creationId xmlns:a16="http://schemas.microsoft.com/office/drawing/2014/main" id="{112D698F-D7A0-4AEF-BD06-5FC4378ACE1B}"/>
              </a:ext>
            </a:extLst>
          </p:cNvPr>
          <p:cNvSpPr txBox="1"/>
          <p:nvPr/>
        </p:nvSpPr>
        <p:spPr>
          <a:xfrm>
            <a:off x="925975" y="4352695"/>
            <a:ext cx="9965802" cy="1846659"/>
          </a:xfrm>
          <a:prstGeom prst="rect">
            <a:avLst/>
          </a:prstGeom>
          <a:noFill/>
        </p:spPr>
        <p:txBody>
          <a:bodyPr wrap="square" rtlCol="0">
            <a:spAutoFit/>
          </a:bodyPr>
          <a:lstStyle/>
          <a:p>
            <a:pPr algn="l"/>
            <a:endParaRPr lang="en-US" i="1" dirty="0" err="1">
              <a:solidFill>
                <a:srgbClr val="2D3B45"/>
              </a:solidFill>
              <a:latin typeface="Lato Extended"/>
            </a:endParaRPr>
          </a:p>
          <a:p>
            <a:pPr algn="l"/>
            <a:r>
              <a:rPr lang="en-US" sz="2400" b="1" dirty="0">
                <a:solidFill>
                  <a:srgbClr val="2D3B45"/>
                </a:solidFill>
                <a:latin typeface="Lato Extended"/>
              </a:rPr>
              <a:t>IMPORTANT: </a:t>
            </a:r>
            <a:r>
              <a:rPr lang="en-US" sz="2400" dirty="0">
                <a:solidFill>
                  <a:srgbClr val="2D3B45"/>
                </a:solidFill>
                <a:latin typeface="Lato Extended"/>
              </a:rPr>
              <a:t>Make sure you report the time you ended work in the </a:t>
            </a:r>
            <a:r>
              <a:rPr lang="en-US" sz="2400" b="1" dirty="0">
                <a:solidFill>
                  <a:srgbClr val="2D3B45"/>
                </a:solidFill>
                <a:latin typeface="Lato Extended"/>
              </a:rPr>
              <a:t>Out</a:t>
            </a:r>
            <a:r>
              <a:rPr lang="en-US" sz="2400" dirty="0">
                <a:solidFill>
                  <a:srgbClr val="2D3B45"/>
                </a:solidFill>
                <a:latin typeface="Lato Extended"/>
              </a:rPr>
              <a:t> field. If you use the </a:t>
            </a:r>
            <a:r>
              <a:rPr lang="en-US" sz="2400" b="1" dirty="0">
                <a:solidFill>
                  <a:srgbClr val="2D3B45"/>
                </a:solidFill>
                <a:latin typeface="Lato Extended"/>
              </a:rPr>
              <a:t>lunch</a:t>
            </a:r>
            <a:r>
              <a:rPr lang="en-US" sz="2400" dirty="0">
                <a:solidFill>
                  <a:srgbClr val="2D3B45"/>
                </a:solidFill>
                <a:latin typeface="Lato Extended"/>
              </a:rPr>
              <a:t> field, the system will think you are </a:t>
            </a:r>
            <a:r>
              <a:rPr lang="en-US" sz="2400" dirty="0" err="1">
                <a:solidFill>
                  <a:srgbClr val="2D3B45"/>
                </a:solidFill>
                <a:latin typeface="Lato Extended"/>
              </a:rPr>
              <a:t>aon</a:t>
            </a:r>
            <a:r>
              <a:rPr lang="en-US" sz="2400" dirty="0">
                <a:solidFill>
                  <a:srgbClr val="2D3B45"/>
                </a:solidFill>
                <a:latin typeface="Lato Extended"/>
              </a:rPr>
              <a:t> a break and not that your work was completed for the day. This will cause time reporting errors. </a:t>
            </a:r>
            <a:endParaRPr lang="en-US" sz="2400" dirty="0">
              <a:solidFill>
                <a:srgbClr val="2D3B45"/>
              </a:solidFill>
              <a:effectLst/>
              <a:latin typeface="Lato Extended"/>
            </a:endParaRPr>
          </a:p>
        </p:txBody>
      </p:sp>
      <p:pic>
        <p:nvPicPr>
          <p:cNvPr id="8" name="Content Placeholder 7" descr="Graphical user interface, application&#10;&#10;Description automatically generated">
            <a:extLst>
              <a:ext uri="{FF2B5EF4-FFF2-40B4-BE49-F238E27FC236}">
                <a16:creationId xmlns:a16="http://schemas.microsoft.com/office/drawing/2014/main" id="{B1ABBEE4-3227-4ABE-B936-3CB9147E1116}"/>
              </a:ext>
            </a:extLst>
          </p:cNvPr>
          <p:cNvPicPr>
            <a:picLocks noGrp="1" noChangeAspect="1"/>
          </p:cNvPicPr>
          <p:nvPr>
            <p:ph idx="1"/>
          </p:nvPr>
        </p:nvPicPr>
        <p:blipFill>
          <a:blip r:embed="rId3"/>
          <a:stretch>
            <a:fillRect/>
          </a:stretch>
        </p:blipFill>
        <p:spPr>
          <a:xfrm>
            <a:off x="605536" y="1768013"/>
            <a:ext cx="10972800" cy="2708254"/>
          </a:xfrm>
        </p:spPr>
      </p:pic>
      <p:sp>
        <p:nvSpPr>
          <p:cNvPr id="9" name="Rectangle: Rounded Corners 8">
            <a:extLst>
              <a:ext uri="{FF2B5EF4-FFF2-40B4-BE49-F238E27FC236}">
                <a16:creationId xmlns:a16="http://schemas.microsoft.com/office/drawing/2014/main" id="{1AE4A7B8-27BC-4120-BE5D-E74829ABA65F}"/>
              </a:ext>
            </a:extLst>
          </p:cNvPr>
          <p:cNvSpPr/>
          <p:nvPr/>
        </p:nvSpPr>
        <p:spPr>
          <a:xfrm>
            <a:off x="3125165" y="2789499"/>
            <a:ext cx="3669174" cy="1111169"/>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48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24</a:t>
            </a:fld>
            <a:endParaRPr lang="en-US" dirty="0"/>
          </a:p>
        </p:txBody>
      </p:sp>
      <p:sp>
        <p:nvSpPr>
          <p:cNvPr id="5" name="TextBox 4">
            <a:extLst>
              <a:ext uri="{FF2B5EF4-FFF2-40B4-BE49-F238E27FC236}">
                <a16:creationId xmlns:a16="http://schemas.microsoft.com/office/drawing/2014/main" id="{112D698F-D7A0-4AEF-BD06-5FC4378ACE1B}"/>
              </a:ext>
            </a:extLst>
          </p:cNvPr>
          <p:cNvSpPr txBox="1"/>
          <p:nvPr/>
        </p:nvSpPr>
        <p:spPr>
          <a:xfrm>
            <a:off x="925974" y="4352695"/>
            <a:ext cx="10652361" cy="1846659"/>
          </a:xfrm>
          <a:prstGeom prst="rect">
            <a:avLst/>
          </a:prstGeom>
          <a:noFill/>
        </p:spPr>
        <p:txBody>
          <a:bodyPr wrap="square" rtlCol="0">
            <a:spAutoFit/>
          </a:bodyPr>
          <a:lstStyle/>
          <a:p>
            <a:pPr algn="l"/>
            <a:endParaRPr lang="en-US" i="1" dirty="0" err="1">
              <a:solidFill>
                <a:srgbClr val="2D3B45"/>
              </a:solidFill>
              <a:latin typeface="Lato Extended"/>
            </a:endParaRPr>
          </a:p>
          <a:p>
            <a:pPr algn="l"/>
            <a:r>
              <a:rPr lang="en-US" sz="2400" dirty="0"/>
              <a:t>Time is assumed to be 24 time if no AM or PM entry is indicated. </a:t>
            </a:r>
          </a:p>
          <a:p>
            <a:pPr algn="l"/>
            <a:r>
              <a:rPr lang="en-US" sz="2400" dirty="0"/>
              <a:t>• For example, 8:00 AM can be entered as either 8 or 8AM in the timesheet. </a:t>
            </a:r>
          </a:p>
          <a:p>
            <a:pPr algn="l"/>
            <a:r>
              <a:rPr lang="en-US" sz="2400" dirty="0"/>
              <a:t>• For example, 2:00 PM can be entered as either 14 or 2PM in the timesheet (i.e. if 2 is entered without the PM then the system will assume that means 2AM)</a:t>
            </a:r>
            <a:endParaRPr lang="en-US" sz="2400" dirty="0">
              <a:solidFill>
                <a:srgbClr val="2D3B45"/>
              </a:solidFill>
              <a:effectLst/>
              <a:latin typeface="Lato Extended"/>
            </a:endParaRPr>
          </a:p>
        </p:txBody>
      </p:sp>
      <p:pic>
        <p:nvPicPr>
          <p:cNvPr id="8" name="Content Placeholder 7" descr="Graphical user interface, application&#10;&#10;Description automatically generated">
            <a:extLst>
              <a:ext uri="{FF2B5EF4-FFF2-40B4-BE49-F238E27FC236}">
                <a16:creationId xmlns:a16="http://schemas.microsoft.com/office/drawing/2014/main" id="{B1ABBEE4-3227-4ABE-B936-3CB9147E1116}"/>
              </a:ext>
            </a:extLst>
          </p:cNvPr>
          <p:cNvPicPr>
            <a:picLocks noGrp="1" noChangeAspect="1"/>
          </p:cNvPicPr>
          <p:nvPr>
            <p:ph idx="1"/>
          </p:nvPr>
        </p:nvPicPr>
        <p:blipFill>
          <a:blip r:embed="rId3"/>
          <a:stretch>
            <a:fillRect/>
          </a:stretch>
        </p:blipFill>
        <p:spPr>
          <a:xfrm>
            <a:off x="605536" y="1768013"/>
            <a:ext cx="10972800" cy="2708254"/>
          </a:xfrm>
        </p:spPr>
      </p:pic>
      <p:sp>
        <p:nvSpPr>
          <p:cNvPr id="9" name="Rectangle: Rounded Corners 8">
            <a:extLst>
              <a:ext uri="{FF2B5EF4-FFF2-40B4-BE49-F238E27FC236}">
                <a16:creationId xmlns:a16="http://schemas.microsoft.com/office/drawing/2014/main" id="{1AE4A7B8-27BC-4120-BE5D-E74829ABA65F}"/>
              </a:ext>
            </a:extLst>
          </p:cNvPr>
          <p:cNvSpPr/>
          <p:nvPr/>
        </p:nvSpPr>
        <p:spPr>
          <a:xfrm>
            <a:off x="3125165" y="2789499"/>
            <a:ext cx="3669174" cy="1111169"/>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71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25</a:t>
            </a:fld>
            <a:endParaRPr lang="en-US" dirty="0"/>
          </a:p>
        </p:txBody>
      </p:sp>
      <p:sp>
        <p:nvSpPr>
          <p:cNvPr id="5" name="TextBox 4">
            <a:extLst>
              <a:ext uri="{FF2B5EF4-FFF2-40B4-BE49-F238E27FC236}">
                <a16:creationId xmlns:a16="http://schemas.microsoft.com/office/drawing/2014/main" id="{112D698F-D7A0-4AEF-BD06-5FC4378ACE1B}"/>
              </a:ext>
            </a:extLst>
          </p:cNvPr>
          <p:cNvSpPr txBox="1"/>
          <p:nvPr/>
        </p:nvSpPr>
        <p:spPr>
          <a:xfrm>
            <a:off x="925974" y="4352695"/>
            <a:ext cx="10652361" cy="1107996"/>
          </a:xfrm>
          <a:prstGeom prst="rect">
            <a:avLst/>
          </a:prstGeom>
          <a:noFill/>
        </p:spPr>
        <p:txBody>
          <a:bodyPr wrap="square" rtlCol="0">
            <a:spAutoFit/>
          </a:bodyPr>
          <a:lstStyle/>
          <a:p>
            <a:pPr algn="l"/>
            <a:endParaRPr lang="en-US" i="1" dirty="0" err="1">
              <a:solidFill>
                <a:srgbClr val="2D3B45"/>
              </a:solidFill>
              <a:latin typeface="Lato Extended"/>
            </a:endParaRPr>
          </a:p>
          <a:p>
            <a:pPr algn="l"/>
            <a:r>
              <a:rPr lang="en-US" sz="2400" dirty="0"/>
              <a:t>Click </a:t>
            </a:r>
            <a:r>
              <a:rPr lang="en-US" sz="2400" b="1" dirty="0"/>
              <a:t>Submit</a:t>
            </a:r>
            <a:r>
              <a:rPr lang="en-US" sz="2400" dirty="0"/>
              <a:t> after you have entered time. If you add time and try to move to another page before clicking Submit, you will see an error message. </a:t>
            </a:r>
            <a:endParaRPr lang="en-US" sz="2400" dirty="0">
              <a:solidFill>
                <a:srgbClr val="2D3B45"/>
              </a:solidFill>
              <a:effectLst/>
              <a:latin typeface="Lato Extended"/>
            </a:endParaRPr>
          </a:p>
        </p:txBody>
      </p:sp>
      <p:pic>
        <p:nvPicPr>
          <p:cNvPr id="8" name="Content Placeholder 7" descr="Graphical user interface, application&#10;&#10;Description automatically generated">
            <a:extLst>
              <a:ext uri="{FF2B5EF4-FFF2-40B4-BE49-F238E27FC236}">
                <a16:creationId xmlns:a16="http://schemas.microsoft.com/office/drawing/2014/main" id="{B1ABBEE4-3227-4ABE-B936-3CB9147E1116}"/>
              </a:ext>
            </a:extLst>
          </p:cNvPr>
          <p:cNvPicPr>
            <a:picLocks noGrp="1" noChangeAspect="1"/>
          </p:cNvPicPr>
          <p:nvPr>
            <p:ph idx="1"/>
          </p:nvPr>
        </p:nvPicPr>
        <p:blipFill>
          <a:blip r:embed="rId3"/>
          <a:stretch>
            <a:fillRect/>
          </a:stretch>
        </p:blipFill>
        <p:spPr>
          <a:xfrm>
            <a:off x="605536" y="1768013"/>
            <a:ext cx="10972800" cy="2708254"/>
          </a:xfrm>
        </p:spPr>
      </p:pic>
      <p:sp>
        <p:nvSpPr>
          <p:cNvPr id="9" name="Rectangle: Rounded Corners 8">
            <a:extLst>
              <a:ext uri="{FF2B5EF4-FFF2-40B4-BE49-F238E27FC236}">
                <a16:creationId xmlns:a16="http://schemas.microsoft.com/office/drawing/2014/main" id="{1AE4A7B8-27BC-4120-BE5D-E74829ABA65F}"/>
              </a:ext>
            </a:extLst>
          </p:cNvPr>
          <p:cNvSpPr/>
          <p:nvPr/>
        </p:nvSpPr>
        <p:spPr>
          <a:xfrm>
            <a:off x="10718157" y="2010971"/>
            <a:ext cx="868308" cy="738665"/>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4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9EC2-0C10-411E-8023-3BFA2C5C1082}"/>
              </a:ext>
            </a:extLst>
          </p:cNvPr>
          <p:cNvSpPr>
            <a:spLocks noGrp="1"/>
          </p:cNvSpPr>
          <p:nvPr>
            <p:ph type="title"/>
          </p:nvPr>
        </p:nvSpPr>
        <p:spPr/>
        <p:txBody>
          <a:bodyPr>
            <a:normAutofit fontScale="90000"/>
          </a:bodyPr>
          <a:lstStyle/>
          <a:p>
            <a:r>
              <a:rPr lang="en-US" dirty="0"/>
              <a:t>How to Use “Enter Time”</a:t>
            </a:r>
          </a:p>
        </p:txBody>
      </p:sp>
      <p:sp>
        <p:nvSpPr>
          <p:cNvPr id="4" name="Slide Number Placeholder 3">
            <a:extLst>
              <a:ext uri="{FF2B5EF4-FFF2-40B4-BE49-F238E27FC236}">
                <a16:creationId xmlns:a16="http://schemas.microsoft.com/office/drawing/2014/main" id="{733334A4-5F15-41C9-ACF4-246AEF9D56C9}"/>
              </a:ext>
            </a:extLst>
          </p:cNvPr>
          <p:cNvSpPr>
            <a:spLocks noGrp="1"/>
          </p:cNvSpPr>
          <p:nvPr>
            <p:ph type="sldNum" sz="quarter" idx="4"/>
          </p:nvPr>
        </p:nvSpPr>
        <p:spPr/>
        <p:txBody>
          <a:bodyPr/>
          <a:lstStyle/>
          <a:p>
            <a:fld id="{0CC652D5-DF1F-AA42-8800-59B6D4D80B2D}" type="slidenum">
              <a:rPr lang="en-US" smtClean="0"/>
              <a:pPr/>
              <a:t>26</a:t>
            </a:fld>
            <a:endParaRPr lang="en-US" dirty="0"/>
          </a:p>
        </p:txBody>
      </p:sp>
      <p:sp>
        <p:nvSpPr>
          <p:cNvPr id="5" name="TextBox 4">
            <a:extLst>
              <a:ext uri="{FF2B5EF4-FFF2-40B4-BE49-F238E27FC236}">
                <a16:creationId xmlns:a16="http://schemas.microsoft.com/office/drawing/2014/main" id="{112D698F-D7A0-4AEF-BD06-5FC4378ACE1B}"/>
              </a:ext>
            </a:extLst>
          </p:cNvPr>
          <p:cNvSpPr txBox="1"/>
          <p:nvPr/>
        </p:nvSpPr>
        <p:spPr>
          <a:xfrm>
            <a:off x="769819" y="2362971"/>
            <a:ext cx="10652361" cy="3816429"/>
          </a:xfrm>
          <a:prstGeom prst="rect">
            <a:avLst/>
          </a:prstGeom>
          <a:noFill/>
        </p:spPr>
        <p:txBody>
          <a:bodyPr wrap="square" rtlCol="0">
            <a:spAutoFit/>
          </a:bodyPr>
          <a:lstStyle/>
          <a:p>
            <a:pPr algn="l"/>
            <a:endParaRPr lang="en-US" i="1" dirty="0" err="1">
              <a:solidFill>
                <a:srgbClr val="2D3B45"/>
              </a:solidFill>
              <a:latin typeface="Lato Extended"/>
            </a:endParaRPr>
          </a:p>
          <a:p>
            <a:pPr marL="342900" indent="-342900" algn="l">
              <a:buFont typeface="Arial" panose="020B0604020202020204" pitchFamily="34" charset="0"/>
              <a:buChar char="•"/>
            </a:pPr>
            <a:r>
              <a:rPr lang="en-US" sz="2800" dirty="0"/>
              <a:t>When time is submitted, it will be processed by the system overnight, and your manager will receive a request to approve in the system. </a:t>
            </a:r>
          </a:p>
          <a:p>
            <a:pPr marL="342900" indent="-342900" algn="l">
              <a:buFont typeface="Arial" panose="020B0604020202020204" pitchFamily="34" charset="0"/>
              <a:buChar char="•"/>
            </a:pPr>
            <a:r>
              <a:rPr lang="en-US" sz="2800" dirty="0"/>
              <a:t>Before the payroll deadline, you can update and resubmit your timesheet. Managers only need to approve once at the end of the pay period. </a:t>
            </a:r>
          </a:p>
          <a:p>
            <a:pPr marL="342900" indent="-342900" algn="l">
              <a:buFont typeface="Arial" panose="020B0604020202020204" pitchFamily="34" charset="0"/>
              <a:buChar char="•"/>
            </a:pPr>
            <a:r>
              <a:rPr lang="en-US" sz="2800" dirty="0"/>
              <a:t>Around the end of the pay period, HR and Payroll may run the overnight process during the day so that managers receive notification on the same day that the timesheet is submitted</a:t>
            </a:r>
            <a:endParaRPr lang="en-US" sz="2800" dirty="0">
              <a:solidFill>
                <a:srgbClr val="2D3B45"/>
              </a:solidFill>
              <a:effectLst/>
              <a:latin typeface="Lato Extended"/>
            </a:endParaRPr>
          </a:p>
        </p:txBody>
      </p:sp>
    </p:spTree>
    <p:extLst>
      <p:ext uri="{BB962C8B-B14F-4D97-AF65-F5344CB8AC3E}">
        <p14:creationId xmlns:p14="http://schemas.microsoft.com/office/powerpoint/2010/main" val="2026439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FCA00B-7E73-4842-97F9-1D089096F241}"/>
              </a:ext>
            </a:extLst>
          </p:cNvPr>
          <p:cNvPicPr>
            <a:picLocks noChangeAspect="1"/>
          </p:cNvPicPr>
          <p:nvPr/>
        </p:nvPicPr>
        <p:blipFill rotWithShape="1">
          <a:blip r:embed="rId3"/>
          <a:srcRect r="28662"/>
          <a:stretch/>
        </p:blipFill>
        <p:spPr>
          <a:xfrm>
            <a:off x="2674197" y="3967708"/>
            <a:ext cx="6835477" cy="2581223"/>
          </a:xfrm>
          <a:prstGeom prst="rect">
            <a:avLst/>
          </a:prstGeom>
        </p:spPr>
      </p:pic>
      <p:sp>
        <p:nvSpPr>
          <p:cNvPr id="2" name="Title 1">
            <a:extLst>
              <a:ext uri="{FF2B5EF4-FFF2-40B4-BE49-F238E27FC236}">
                <a16:creationId xmlns:a16="http://schemas.microsoft.com/office/drawing/2014/main" id="{E374E871-6DF6-4BFC-B3F7-57F49B067DB1}"/>
              </a:ext>
            </a:extLst>
          </p:cNvPr>
          <p:cNvSpPr>
            <a:spLocks noGrp="1"/>
          </p:cNvSpPr>
          <p:nvPr>
            <p:ph type="title"/>
          </p:nvPr>
        </p:nvSpPr>
        <p:spPr>
          <a:xfrm>
            <a:off x="1801290" y="758990"/>
            <a:ext cx="8581292" cy="870671"/>
          </a:xfrm>
        </p:spPr>
        <p:txBody>
          <a:bodyPr>
            <a:normAutofit/>
          </a:bodyPr>
          <a:lstStyle/>
          <a:p>
            <a:r>
              <a:rPr lang="en-US" sz="4400" dirty="0"/>
              <a:t>“Report Time”</a:t>
            </a:r>
          </a:p>
        </p:txBody>
      </p:sp>
      <p:sp>
        <p:nvSpPr>
          <p:cNvPr id="3" name="Content Placeholder 2">
            <a:extLst>
              <a:ext uri="{FF2B5EF4-FFF2-40B4-BE49-F238E27FC236}">
                <a16:creationId xmlns:a16="http://schemas.microsoft.com/office/drawing/2014/main" id="{925142D7-6D91-4F61-BC12-D596079F439E}"/>
              </a:ext>
            </a:extLst>
          </p:cNvPr>
          <p:cNvSpPr>
            <a:spLocks noGrp="1"/>
          </p:cNvSpPr>
          <p:nvPr>
            <p:ph idx="1"/>
          </p:nvPr>
        </p:nvSpPr>
        <p:spPr>
          <a:xfrm>
            <a:off x="390104" y="2538522"/>
            <a:ext cx="11188232" cy="581442"/>
          </a:xfrm>
        </p:spPr>
        <p:txBody>
          <a:bodyPr>
            <a:normAutofit fontScale="25000" lnSpcReduction="20000"/>
          </a:bodyPr>
          <a:lstStyle/>
          <a:p>
            <a:pPr marL="0" indent="0" algn="ctr">
              <a:buNone/>
            </a:pPr>
            <a:r>
              <a:rPr lang="en-US" sz="16000" b="1" dirty="0"/>
              <a:t>Do not use the Report Time tile unless you are</a:t>
            </a:r>
          </a:p>
          <a:p>
            <a:pPr marL="0" indent="0" algn="ctr">
              <a:buNone/>
            </a:pPr>
            <a:r>
              <a:rPr lang="en-US" sz="16000" b="1" dirty="0"/>
              <a:t>using assistive technology.</a:t>
            </a:r>
          </a:p>
          <a:p>
            <a:endParaRPr lang="en-US" dirty="0"/>
          </a:p>
          <a:p>
            <a:endParaRPr lang="en-US" dirty="0"/>
          </a:p>
        </p:txBody>
      </p:sp>
      <p:sp>
        <p:nvSpPr>
          <p:cNvPr id="4" name="Slide Number Placeholder 3">
            <a:extLst>
              <a:ext uri="{FF2B5EF4-FFF2-40B4-BE49-F238E27FC236}">
                <a16:creationId xmlns:a16="http://schemas.microsoft.com/office/drawing/2014/main" id="{9B3D95EF-54BC-4A69-93C8-08315AFE5F66}"/>
              </a:ext>
            </a:extLst>
          </p:cNvPr>
          <p:cNvSpPr>
            <a:spLocks noGrp="1"/>
          </p:cNvSpPr>
          <p:nvPr>
            <p:ph type="sldNum" sz="quarter" idx="4"/>
          </p:nvPr>
        </p:nvSpPr>
        <p:spPr/>
        <p:txBody>
          <a:bodyPr/>
          <a:lstStyle/>
          <a:p>
            <a:fld id="{0CC652D5-DF1F-AA42-8800-59B6D4D80B2D}" type="slidenum">
              <a:rPr lang="en-US" smtClean="0"/>
              <a:pPr/>
              <a:t>27</a:t>
            </a:fld>
            <a:endParaRPr lang="en-US" dirty="0"/>
          </a:p>
        </p:txBody>
      </p:sp>
      <p:pic>
        <p:nvPicPr>
          <p:cNvPr id="9" name="Picture 8">
            <a:extLst>
              <a:ext uri="{FF2B5EF4-FFF2-40B4-BE49-F238E27FC236}">
                <a16:creationId xmlns:a16="http://schemas.microsoft.com/office/drawing/2014/main" id="{EF3CB98C-C3FE-4018-A0FE-D7FFD9361B62}"/>
              </a:ext>
            </a:extLst>
          </p:cNvPr>
          <p:cNvPicPr>
            <a:picLocks noChangeAspect="1"/>
          </p:cNvPicPr>
          <p:nvPr/>
        </p:nvPicPr>
        <p:blipFill>
          <a:blip r:embed="rId4"/>
          <a:stretch>
            <a:fillRect/>
          </a:stretch>
        </p:blipFill>
        <p:spPr>
          <a:xfrm>
            <a:off x="10234245" y="3058177"/>
            <a:ext cx="1567651" cy="1057692"/>
          </a:xfrm>
          <a:prstGeom prst="rect">
            <a:avLst/>
          </a:prstGeom>
        </p:spPr>
      </p:pic>
      <p:pic>
        <p:nvPicPr>
          <p:cNvPr id="11" name="Picture 10">
            <a:extLst>
              <a:ext uri="{FF2B5EF4-FFF2-40B4-BE49-F238E27FC236}">
                <a16:creationId xmlns:a16="http://schemas.microsoft.com/office/drawing/2014/main" id="{F88DE3EA-42A8-41F6-BB3B-1D1380815761}"/>
              </a:ext>
            </a:extLst>
          </p:cNvPr>
          <p:cNvPicPr>
            <a:picLocks noChangeAspect="1"/>
          </p:cNvPicPr>
          <p:nvPr/>
        </p:nvPicPr>
        <p:blipFill>
          <a:blip r:embed="rId5"/>
          <a:stretch>
            <a:fillRect/>
          </a:stretch>
        </p:blipFill>
        <p:spPr>
          <a:xfrm>
            <a:off x="135465" y="114016"/>
            <a:ext cx="2436946" cy="1897899"/>
          </a:xfrm>
          <a:prstGeom prst="rect">
            <a:avLst/>
          </a:prstGeom>
        </p:spPr>
      </p:pic>
    </p:spTree>
    <p:extLst>
      <p:ext uri="{BB962C8B-B14F-4D97-AF65-F5344CB8AC3E}">
        <p14:creationId xmlns:p14="http://schemas.microsoft.com/office/powerpoint/2010/main" val="615950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CD12-5D34-4C72-AAD4-E0B2E8A2BD12}"/>
              </a:ext>
            </a:extLst>
          </p:cNvPr>
          <p:cNvSpPr>
            <a:spLocks noGrp="1"/>
          </p:cNvSpPr>
          <p:nvPr>
            <p:ph type="title"/>
          </p:nvPr>
        </p:nvSpPr>
        <p:spPr>
          <a:xfrm>
            <a:off x="609600" y="847293"/>
            <a:ext cx="10972800" cy="1722287"/>
          </a:xfrm>
        </p:spPr>
        <p:txBody>
          <a:bodyPr>
            <a:normAutofit fontScale="90000"/>
          </a:bodyPr>
          <a:lstStyle/>
          <a:p>
            <a:r>
              <a:rPr lang="en-US" dirty="0"/>
              <a:t>Entering time for Multiple Jobs</a:t>
            </a:r>
            <a:br>
              <a:rPr lang="en-US" dirty="0"/>
            </a:br>
            <a:endParaRPr lang="en-US" dirty="0"/>
          </a:p>
        </p:txBody>
      </p:sp>
      <p:pic>
        <p:nvPicPr>
          <p:cNvPr id="6" name="Content Placeholder 5" descr="Graphical user interface, application&#10;&#10;Description automatically generated">
            <a:extLst>
              <a:ext uri="{FF2B5EF4-FFF2-40B4-BE49-F238E27FC236}">
                <a16:creationId xmlns:a16="http://schemas.microsoft.com/office/drawing/2014/main" id="{D99A87FF-9E1A-4DB2-992C-DE71883EC7C3}"/>
              </a:ext>
            </a:extLst>
          </p:cNvPr>
          <p:cNvPicPr>
            <a:picLocks noGrp="1" noChangeAspect="1"/>
          </p:cNvPicPr>
          <p:nvPr>
            <p:ph idx="1"/>
          </p:nvPr>
        </p:nvPicPr>
        <p:blipFill>
          <a:blip r:embed="rId3"/>
          <a:stretch>
            <a:fillRect/>
          </a:stretch>
        </p:blipFill>
        <p:spPr>
          <a:xfrm>
            <a:off x="4127182" y="1830388"/>
            <a:ext cx="3937635" cy="4375150"/>
          </a:xfrm>
        </p:spPr>
      </p:pic>
      <p:sp>
        <p:nvSpPr>
          <p:cNvPr id="4" name="Slide Number Placeholder 3">
            <a:extLst>
              <a:ext uri="{FF2B5EF4-FFF2-40B4-BE49-F238E27FC236}">
                <a16:creationId xmlns:a16="http://schemas.microsoft.com/office/drawing/2014/main" id="{59C6F0B3-A84B-4830-8534-946848354AFC}"/>
              </a:ext>
            </a:extLst>
          </p:cNvPr>
          <p:cNvSpPr>
            <a:spLocks noGrp="1"/>
          </p:cNvSpPr>
          <p:nvPr>
            <p:ph type="sldNum" sz="quarter" idx="4"/>
          </p:nvPr>
        </p:nvSpPr>
        <p:spPr/>
        <p:txBody>
          <a:bodyPr/>
          <a:lstStyle/>
          <a:p>
            <a:fld id="{0CC652D5-DF1F-AA42-8800-59B6D4D80B2D}" type="slidenum">
              <a:rPr lang="en-US" smtClean="0"/>
              <a:pPr/>
              <a:t>28</a:t>
            </a:fld>
            <a:endParaRPr lang="en-US" dirty="0"/>
          </a:p>
        </p:txBody>
      </p:sp>
      <p:sp>
        <p:nvSpPr>
          <p:cNvPr id="7" name="Rectangle: Rounded Corners 6">
            <a:extLst>
              <a:ext uri="{FF2B5EF4-FFF2-40B4-BE49-F238E27FC236}">
                <a16:creationId xmlns:a16="http://schemas.microsoft.com/office/drawing/2014/main" id="{2FB045ED-03F3-400F-A158-EB1992101414}"/>
              </a:ext>
            </a:extLst>
          </p:cNvPr>
          <p:cNvSpPr/>
          <p:nvPr/>
        </p:nvSpPr>
        <p:spPr>
          <a:xfrm>
            <a:off x="5243332" y="4988689"/>
            <a:ext cx="1516283" cy="1469984"/>
          </a:xfrm>
          <a:prstGeom prst="round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0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305CB63-FD88-44BC-893D-8022507FA9B0}"/>
              </a:ext>
            </a:extLst>
          </p:cNvPr>
          <p:cNvPicPr>
            <a:picLocks noGrp="1" noChangeAspect="1"/>
          </p:cNvPicPr>
          <p:nvPr>
            <p:ph idx="1"/>
          </p:nvPr>
        </p:nvPicPr>
        <p:blipFill>
          <a:blip r:embed="rId3"/>
          <a:stretch>
            <a:fillRect/>
          </a:stretch>
        </p:blipFill>
        <p:spPr>
          <a:xfrm>
            <a:off x="3518957" y="1830388"/>
            <a:ext cx="5154086" cy="4375150"/>
          </a:xfrm>
          <a:prstGeom prst="rect">
            <a:avLst/>
          </a:prstGeom>
        </p:spPr>
      </p:pic>
      <p:sp>
        <p:nvSpPr>
          <p:cNvPr id="2" name="Title 1">
            <a:extLst>
              <a:ext uri="{FF2B5EF4-FFF2-40B4-BE49-F238E27FC236}">
                <a16:creationId xmlns:a16="http://schemas.microsoft.com/office/drawing/2014/main" id="{5D8BCD12-5D34-4C72-AAD4-E0B2E8A2BD12}"/>
              </a:ext>
            </a:extLst>
          </p:cNvPr>
          <p:cNvSpPr>
            <a:spLocks noGrp="1"/>
          </p:cNvSpPr>
          <p:nvPr>
            <p:ph type="title"/>
          </p:nvPr>
        </p:nvSpPr>
        <p:spPr>
          <a:xfrm>
            <a:off x="609600" y="847293"/>
            <a:ext cx="10972800" cy="1722287"/>
          </a:xfrm>
        </p:spPr>
        <p:txBody>
          <a:bodyPr>
            <a:normAutofit fontScale="90000"/>
          </a:bodyPr>
          <a:lstStyle/>
          <a:p>
            <a:r>
              <a:rPr lang="en-US" dirty="0"/>
              <a:t>Supervisors Approve Time</a:t>
            </a:r>
            <a:br>
              <a:rPr lang="en-US" dirty="0"/>
            </a:br>
            <a:endParaRPr lang="en-US" dirty="0"/>
          </a:p>
        </p:txBody>
      </p:sp>
      <p:sp>
        <p:nvSpPr>
          <p:cNvPr id="4" name="Slide Number Placeholder 3">
            <a:extLst>
              <a:ext uri="{FF2B5EF4-FFF2-40B4-BE49-F238E27FC236}">
                <a16:creationId xmlns:a16="http://schemas.microsoft.com/office/drawing/2014/main" id="{59C6F0B3-A84B-4830-8534-946848354AFC}"/>
              </a:ext>
            </a:extLst>
          </p:cNvPr>
          <p:cNvSpPr>
            <a:spLocks noGrp="1"/>
          </p:cNvSpPr>
          <p:nvPr>
            <p:ph type="sldNum" sz="quarter" idx="4"/>
          </p:nvPr>
        </p:nvSpPr>
        <p:spPr/>
        <p:txBody>
          <a:bodyPr/>
          <a:lstStyle/>
          <a:p>
            <a:fld id="{0CC652D5-DF1F-AA42-8800-59B6D4D80B2D}" type="slidenum">
              <a:rPr lang="en-US" smtClean="0"/>
              <a:pPr/>
              <a:t>29</a:t>
            </a:fld>
            <a:endParaRPr lang="en-US" dirty="0"/>
          </a:p>
        </p:txBody>
      </p:sp>
      <p:sp>
        <p:nvSpPr>
          <p:cNvPr id="7" name="Rectangle: Rounded Corners 6">
            <a:extLst>
              <a:ext uri="{FF2B5EF4-FFF2-40B4-BE49-F238E27FC236}">
                <a16:creationId xmlns:a16="http://schemas.microsoft.com/office/drawing/2014/main" id="{2FB045ED-03F3-400F-A158-EB1992101414}"/>
              </a:ext>
            </a:extLst>
          </p:cNvPr>
          <p:cNvSpPr/>
          <p:nvPr/>
        </p:nvSpPr>
        <p:spPr>
          <a:xfrm>
            <a:off x="5222112" y="2082691"/>
            <a:ext cx="1699549" cy="1346309"/>
          </a:xfrm>
          <a:prstGeom prst="round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98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sz="5000" dirty="0">
                <a:latin typeface="Franklin Gothic Heavy"/>
              </a:rPr>
              <a:t>ctcLink ID!</a:t>
            </a:r>
            <a:endParaRPr lang="en-US" sz="5000" dirty="0"/>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3</a:t>
            </a:fld>
            <a:endParaRPr lang="en-US" dirty="0"/>
          </a:p>
        </p:txBody>
      </p:sp>
      <p:sp>
        <p:nvSpPr>
          <p:cNvPr id="12" name="TextBox 11">
            <a:extLst>
              <a:ext uri="{FF2B5EF4-FFF2-40B4-BE49-F238E27FC236}">
                <a16:creationId xmlns:a16="http://schemas.microsoft.com/office/drawing/2014/main" id="{C5DB3F1D-1769-4578-B441-BD95C1FD2497}"/>
              </a:ext>
            </a:extLst>
          </p:cNvPr>
          <p:cNvSpPr txBox="1"/>
          <p:nvPr/>
        </p:nvSpPr>
        <p:spPr>
          <a:xfrm>
            <a:off x="926123" y="2746844"/>
            <a:ext cx="8153900" cy="2554545"/>
          </a:xfrm>
          <a:prstGeom prst="rect">
            <a:avLst/>
          </a:prstGeom>
          <a:noFill/>
        </p:spPr>
        <p:txBody>
          <a:bodyPr wrap="square" lIns="91440" tIns="45720" rIns="91440" bIns="45720" rtlCol="0" anchor="t">
            <a:spAutoFit/>
          </a:bodyPr>
          <a:lstStyle/>
          <a:p>
            <a:r>
              <a:rPr lang="en-US" sz="3200" b="1" dirty="0">
                <a:solidFill>
                  <a:srgbClr val="00685E"/>
                </a:solidFill>
              </a:rPr>
              <a:t>IMPORTANT!</a:t>
            </a:r>
          </a:p>
          <a:p>
            <a:r>
              <a:rPr lang="en-US" sz="3200" b="1" dirty="0">
                <a:solidFill>
                  <a:srgbClr val="00685E"/>
                </a:solidFill>
              </a:rPr>
              <a:t>In a few steps, you will see your </a:t>
            </a:r>
            <a:r>
              <a:rPr lang="en-US" sz="3200" b="1" dirty="0" err="1">
                <a:solidFill>
                  <a:srgbClr val="00685E"/>
                </a:solidFill>
              </a:rPr>
              <a:t>ctcLink</a:t>
            </a:r>
            <a:r>
              <a:rPr lang="en-US" sz="3200" b="1" dirty="0">
                <a:solidFill>
                  <a:srgbClr val="00685E"/>
                </a:solidFill>
              </a:rPr>
              <a:t> ID.</a:t>
            </a:r>
          </a:p>
          <a:p>
            <a:r>
              <a:rPr lang="en-US" sz="3200" b="1" dirty="0">
                <a:solidFill>
                  <a:srgbClr val="00685E"/>
                </a:solidFill>
              </a:rPr>
              <a:t>Before you fly ahead….</a:t>
            </a:r>
          </a:p>
          <a:p>
            <a:r>
              <a:rPr lang="en-US" sz="3200" b="1" dirty="0">
                <a:solidFill>
                  <a:srgbClr val="00685E"/>
                </a:solidFill>
              </a:rPr>
              <a:t>Make sure to write down/take photo of your ctcLink ID, then click OK.</a:t>
            </a:r>
            <a:endParaRPr lang="en-US" sz="3200" b="1" dirty="0">
              <a:solidFill>
                <a:srgbClr val="00685E"/>
              </a:solidFill>
              <a:cs typeface="Calibri"/>
            </a:endParaRPr>
          </a:p>
        </p:txBody>
      </p:sp>
      <p:sp>
        <p:nvSpPr>
          <p:cNvPr id="26" name="TextBox 25">
            <a:extLst>
              <a:ext uri="{FF2B5EF4-FFF2-40B4-BE49-F238E27FC236}">
                <a16:creationId xmlns:a16="http://schemas.microsoft.com/office/drawing/2014/main" id="{331C939C-91D3-4C62-910B-3F1BE732981B}"/>
              </a:ext>
            </a:extLst>
          </p:cNvPr>
          <p:cNvSpPr txBox="1"/>
          <p:nvPr/>
        </p:nvSpPr>
        <p:spPr>
          <a:xfrm>
            <a:off x="361226" y="6302757"/>
            <a:ext cx="8718797" cy="307777"/>
          </a:xfrm>
          <a:prstGeom prst="rect">
            <a:avLst/>
          </a:prstGeom>
          <a:noFill/>
        </p:spPr>
        <p:txBody>
          <a:bodyPr wrap="none" rtlCol="0">
            <a:spAutoFit/>
          </a:bodyPr>
          <a:lstStyle/>
          <a:p>
            <a:r>
              <a:rPr lang="en-US" sz="1400" dirty="0">
                <a:latin typeface="Franklin Gothic Book" panose="020B0503020102020204" pitchFamily="34" charset="0"/>
                <a:hlinkClick r:id="rId3"/>
              </a:rPr>
              <a:t>https://support.shoreline.edu/hc/en-us/articles/4412681828759-How-do-faculty-activate-their-ctcLink-account-</a:t>
            </a:r>
            <a:r>
              <a:rPr lang="en-US" sz="1400" dirty="0">
                <a:latin typeface="Franklin Gothic Book" panose="020B0503020102020204" pitchFamily="34" charset="0"/>
              </a:rPr>
              <a:t> </a:t>
            </a:r>
          </a:p>
        </p:txBody>
      </p:sp>
      <p:pic>
        <p:nvPicPr>
          <p:cNvPr id="13" name="Picture 12" descr="Icon&#10;&#10;Description automatically generated">
            <a:extLst>
              <a:ext uri="{FF2B5EF4-FFF2-40B4-BE49-F238E27FC236}">
                <a16:creationId xmlns:a16="http://schemas.microsoft.com/office/drawing/2014/main" id="{BDF546A2-655D-4787-8CAE-5A5F27947B7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35931" y="1723652"/>
            <a:ext cx="3248138" cy="3248138"/>
          </a:xfrm>
          <a:prstGeom prst="rect">
            <a:avLst/>
          </a:prstGeom>
        </p:spPr>
      </p:pic>
      <p:sp>
        <p:nvSpPr>
          <p:cNvPr id="14" name="TextBox 13">
            <a:extLst>
              <a:ext uri="{FF2B5EF4-FFF2-40B4-BE49-F238E27FC236}">
                <a16:creationId xmlns:a16="http://schemas.microsoft.com/office/drawing/2014/main" id="{31A46D48-37E1-4818-9EAB-8C27E993A5CC}"/>
              </a:ext>
            </a:extLst>
          </p:cNvPr>
          <p:cNvSpPr txBox="1"/>
          <p:nvPr/>
        </p:nvSpPr>
        <p:spPr>
          <a:xfrm>
            <a:off x="725174" y="7604348"/>
            <a:ext cx="6858000" cy="230832"/>
          </a:xfrm>
          <a:prstGeom prst="rect">
            <a:avLst/>
          </a:prstGeom>
          <a:noFill/>
        </p:spPr>
        <p:txBody>
          <a:bodyPr wrap="square" rtlCol="0">
            <a:spAutoFit/>
          </a:bodyPr>
          <a:lstStyle/>
          <a:p>
            <a:r>
              <a:rPr lang="en-US" sz="900">
                <a:hlinkClick r:id="rId5" tooltip="https://commons.wikimedia.org/wiki/File:Antu_emblem-important.sv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2926190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CD12-5D34-4C72-AAD4-E0B2E8A2BD12}"/>
              </a:ext>
            </a:extLst>
          </p:cNvPr>
          <p:cNvSpPr>
            <a:spLocks noGrp="1"/>
          </p:cNvSpPr>
          <p:nvPr>
            <p:ph type="title"/>
          </p:nvPr>
        </p:nvSpPr>
        <p:spPr>
          <a:xfrm>
            <a:off x="609600" y="847293"/>
            <a:ext cx="10972800" cy="1722287"/>
          </a:xfrm>
        </p:spPr>
        <p:txBody>
          <a:bodyPr>
            <a:normAutofit fontScale="90000"/>
          </a:bodyPr>
          <a:lstStyle/>
          <a:p>
            <a:r>
              <a:rPr lang="en-US" dirty="0"/>
              <a:t>Reviewing Pending Approvals</a:t>
            </a:r>
            <a:br>
              <a:rPr lang="en-US" dirty="0"/>
            </a:br>
            <a:endParaRPr lang="en-US" dirty="0"/>
          </a:p>
        </p:txBody>
      </p:sp>
      <p:sp>
        <p:nvSpPr>
          <p:cNvPr id="4" name="Slide Number Placeholder 3">
            <a:extLst>
              <a:ext uri="{FF2B5EF4-FFF2-40B4-BE49-F238E27FC236}">
                <a16:creationId xmlns:a16="http://schemas.microsoft.com/office/drawing/2014/main" id="{59C6F0B3-A84B-4830-8534-946848354AFC}"/>
              </a:ext>
            </a:extLst>
          </p:cNvPr>
          <p:cNvSpPr>
            <a:spLocks noGrp="1"/>
          </p:cNvSpPr>
          <p:nvPr>
            <p:ph type="sldNum" sz="quarter" idx="4"/>
          </p:nvPr>
        </p:nvSpPr>
        <p:spPr/>
        <p:txBody>
          <a:bodyPr/>
          <a:lstStyle/>
          <a:p>
            <a:fld id="{0CC652D5-DF1F-AA42-8800-59B6D4D80B2D}" type="slidenum">
              <a:rPr lang="en-US" smtClean="0"/>
              <a:pPr/>
              <a:t>30</a:t>
            </a:fld>
            <a:endParaRPr lang="en-US" dirty="0"/>
          </a:p>
        </p:txBody>
      </p:sp>
      <p:pic>
        <p:nvPicPr>
          <p:cNvPr id="6" name="Content Placeholder 5">
            <a:extLst>
              <a:ext uri="{FF2B5EF4-FFF2-40B4-BE49-F238E27FC236}">
                <a16:creationId xmlns:a16="http://schemas.microsoft.com/office/drawing/2014/main" id="{D1E8DFCA-5C93-4731-A518-ABAE781D9A72}"/>
              </a:ext>
            </a:extLst>
          </p:cNvPr>
          <p:cNvPicPr>
            <a:picLocks noGrp="1" noChangeAspect="1"/>
          </p:cNvPicPr>
          <p:nvPr>
            <p:ph idx="1"/>
          </p:nvPr>
        </p:nvPicPr>
        <p:blipFill>
          <a:blip r:embed="rId3"/>
          <a:stretch>
            <a:fillRect/>
          </a:stretch>
        </p:blipFill>
        <p:spPr>
          <a:xfrm>
            <a:off x="609600" y="3197728"/>
            <a:ext cx="10972800" cy="1640470"/>
          </a:xfrm>
          <a:prstGeom prst="rect">
            <a:avLst/>
          </a:prstGeom>
        </p:spPr>
      </p:pic>
    </p:spTree>
    <p:extLst>
      <p:ext uri="{BB962C8B-B14F-4D97-AF65-F5344CB8AC3E}">
        <p14:creationId xmlns:p14="http://schemas.microsoft.com/office/powerpoint/2010/main" val="474346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6CF9-B768-4140-83B3-5AB8458AB09B}"/>
              </a:ext>
            </a:extLst>
          </p:cNvPr>
          <p:cNvSpPr>
            <a:spLocks noGrp="1"/>
          </p:cNvSpPr>
          <p:nvPr>
            <p:ph type="title"/>
          </p:nvPr>
        </p:nvSpPr>
        <p:spPr/>
        <p:txBody>
          <a:bodyPr>
            <a:normAutofit fontScale="90000"/>
          </a:bodyPr>
          <a:lstStyle/>
          <a:p>
            <a:endParaRPr lang="en-US"/>
          </a:p>
        </p:txBody>
      </p:sp>
      <p:sp>
        <p:nvSpPr>
          <p:cNvPr id="4" name="Slide Number Placeholder 3">
            <a:extLst>
              <a:ext uri="{FF2B5EF4-FFF2-40B4-BE49-F238E27FC236}">
                <a16:creationId xmlns:a16="http://schemas.microsoft.com/office/drawing/2014/main" id="{C8E18B5F-B837-480D-A48A-7DB09C44916D}"/>
              </a:ext>
            </a:extLst>
          </p:cNvPr>
          <p:cNvSpPr>
            <a:spLocks noGrp="1"/>
          </p:cNvSpPr>
          <p:nvPr>
            <p:ph type="sldNum" sz="quarter" idx="4"/>
          </p:nvPr>
        </p:nvSpPr>
        <p:spPr/>
        <p:txBody>
          <a:bodyPr/>
          <a:lstStyle/>
          <a:p>
            <a:fld id="{0CC652D5-DF1F-AA42-8800-59B6D4D80B2D}" type="slidenum">
              <a:rPr lang="en-US" smtClean="0"/>
              <a:pPr/>
              <a:t>31</a:t>
            </a:fld>
            <a:endParaRPr lang="en-US" dirty="0"/>
          </a:p>
        </p:txBody>
      </p:sp>
      <p:pic>
        <p:nvPicPr>
          <p:cNvPr id="8" name="Content Placeholder 7">
            <a:extLst>
              <a:ext uri="{FF2B5EF4-FFF2-40B4-BE49-F238E27FC236}">
                <a16:creationId xmlns:a16="http://schemas.microsoft.com/office/drawing/2014/main" id="{5E54D9C3-3D51-4400-A62F-CD6FBEB0D19B}"/>
              </a:ext>
            </a:extLst>
          </p:cNvPr>
          <p:cNvPicPr>
            <a:picLocks noGrp="1" noChangeAspect="1"/>
          </p:cNvPicPr>
          <p:nvPr>
            <p:ph idx="1"/>
          </p:nvPr>
        </p:nvPicPr>
        <p:blipFill>
          <a:blip r:embed="rId3"/>
          <a:stretch>
            <a:fillRect/>
          </a:stretch>
        </p:blipFill>
        <p:spPr>
          <a:xfrm>
            <a:off x="609600" y="3143568"/>
            <a:ext cx="10972800" cy="1748790"/>
          </a:xfrm>
          <a:prstGeom prst="rect">
            <a:avLst/>
          </a:prstGeom>
        </p:spPr>
      </p:pic>
    </p:spTree>
    <p:extLst>
      <p:ext uri="{BB962C8B-B14F-4D97-AF65-F5344CB8AC3E}">
        <p14:creationId xmlns:p14="http://schemas.microsoft.com/office/powerpoint/2010/main" val="3752932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CD12-5D34-4C72-AAD4-E0B2E8A2BD12}"/>
              </a:ext>
            </a:extLst>
          </p:cNvPr>
          <p:cNvSpPr>
            <a:spLocks noGrp="1"/>
          </p:cNvSpPr>
          <p:nvPr>
            <p:ph type="title"/>
          </p:nvPr>
        </p:nvSpPr>
        <p:spPr>
          <a:xfrm>
            <a:off x="609600" y="847293"/>
            <a:ext cx="10972800" cy="1722287"/>
          </a:xfrm>
        </p:spPr>
        <p:txBody>
          <a:bodyPr>
            <a:normAutofit fontScale="90000"/>
          </a:bodyPr>
          <a:lstStyle/>
          <a:p>
            <a:r>
              <a:rPr lang="en-US" dirty="0"/>
              <a:t>Approving Time</a:t>
            </a:r>
            <a:br>
              <a:rPr lang="en-US" dirty="0"/>
            </a:br>
            <a:endParaRPr lang="en-US" dirty="0"/>
          </a:p>
        </p:txBody>
      </p:sp>
      <p:sp>
        <p:nvSpPr>
          <p:cNvPr id="4" name="Slide Number Placeholder 3">
            <a:extLst>
              <a:ext uri="{FF2B5EF4-FFF2-40B4-BE49-F238E27FC236}">
                <a16:creationId xmlns:a16="http://schemas.microsoft.com/office/drawing/2014/main" id="{59C6F0B3-A84B-4830-8534-946848354AFC}"/>
              </a:ext>
            </a:extLst>
          </p:cNvPr>
          <p:cNvSpPr>
            <a:spLocks noGrp="1"/>
          </p:cNvSpPr>
          <p:nvPr>
            <p:ph type="sldNum" sz="quarter" idx="4"/>
          </p:nvPr>
        </p:nvSpPr>
        <p:spPr/>
        <p:txBody>
          <a:bodyPr/>
          <a:lstStyle/>
          <a:p>
            <a:fld id="{0CC652D5-DF1F-AA42-8800-59B6D4D80B2D}" type="slidenum">
              <a:rPr lang="en-US" smtClean="0"/>
              <a:pPr/>
              <a:t>32</a:t>
            </a:fld>
            <a:endParaRPr lang="en-US" dirty="0"/>
          </a:p>
        </p:txBody>
      </p:sp>
      <p:pic>
        <p:nvPicPr>
          <p:cNvPr id="6" name="Content Placeholder 5">
            <a:extLst>
              <a:ext uri="{FF2B5EF4-FFF2-40B4-BE49-F238E27FC236}">
                <a16:creationId xmlns:a16="http://schemas.microsoft.com/office/drawing/2014/main" id="{5B441863-EEE0-4DD7-8304-B06A04A14F6B}"/>
              </a:ext>
            </a:extLst>
          </p:cNvPr>
          <p:cNvPicPr>
            <a:picLocks noGrp="1" noChangeAspect="1"/>
          </p:cNvPicPr>
          <p:nvPr>
            <p:ph idx="1"/>
          </p:nvPr>
        </p:nvPicPr>
        <p:blipFill>
          <a:blip r:embed="rId3"/>
          <a:stretch>
            <a:fillRect/>
          </a:stretch>
        </p:blipFill>
        <p:spPr>
          <a:xfrm>
            <a:off x="1226916" y="1905179"/>
            <a:ext cx="9693658" cy="4206254"/>
          </a:xfrm>
          <a:prstGeom prst="rect">
            <a:avLst/>
          </a:prstGeom>
        </p:spPr>
      </p:pic>
    </p:spTree>
    <p:extLst>
      <p:ext uri="{BB962C8B-B14F-4D97-AF65-F5344CB8AC3E}">
        <p14:creationId xmlns:p14="http://schemas.microsoft.com/office/powerpoint/2010/main" val="208500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CD12-5D34-4C72-AAD4-E0B2E8A2BD12}"/>
              </a:ext>
            </a:extLst>
          </p:cNvPr>
          <p:cNvSpPr>
            <a:spLocks noGrp="1"/>
          </p:cNvSpPr>
          <p:nvPr>
            <p:ph type="title"/>
          </p:nvPr>
        </p:nvSpPr>
        <p:spPr>
          <a:xfrm>
            <a:off x="609600" y="847293"/>
            <a:ext cx="10972800" cy="1722287"/>
          </a:xfrm>
        </p:spPr>
        <p:txBody>
          <a:bodyPr>
            <a:normAutofit fontScale="90000"/>
          </a:bodyPr>
          <a:lstStyle/>
          <a:p>
            <a:r>
              <a:rPr lang="en-US" dirty="0"/>
              <a:t>Approving Time</a:t>
            </a:r>
            <a:br>
              <a:rPr lang="en-US" dirty="0"/>
            </a:br>
            <a:endParaRPr lang="en-US" dirty="0"/>
          </a:p>
        </p:txBody>
      </p:sp>
      <p:sp>
        <p:nvSpPr>
          <p:cNvPr id="4" name="Slide Number Placeholder 3">
            <a:extLst>
              <a:ext uri="{FF2B5EF4-FFF2-40B4-BE49-F238E27FC236}">
                <a16:creationId xmlns:a16="http://schemas.microsoft.com/office/drawing/2014/main" id="{59C6F0B3-A84B-4830-8534-946848354AFC}"/>
              </a:ext>
            </a:extLst>
          </p:cNvPr>
          <p:cNvSpPr>
            <a:spLocks noGrp="1"/>
          </p:cNvSpPr>
          <p:nvPr>
            <p:ph type="sldNum" sz="quarter" idx="4"/>
          </p:nvPr>
        </p:nvSpPr>
        <p:spPr/>
        <p:txBody>
          <a:bodyPr/>
          <a:lstStyle/>
          <a:p>
            <a:fld id="{0CC652D5-DF1F-AA42-8800-59B6D4D80B2D}" type="slidenum">
              <a:rPr lang="en-US" smtClean="0"/>
              <a:pPr/>
              <a:t>33</a:t>
            </a:fld>
            <a:endParaRPr lang="en-US" dirty="0"/>
          </a:p>
        </p:txBody>
      </p:sp>
      <p:pic>
        <p:nvPicPr>
          <p:cNvPr id="14" name="Content Placeholder 13">
            <a:extLst>
              <a:ext uri="{FF2B5EF4-FFF2-40B4-BE49-F238E27FC236}">
                <a16:creationId xmlns:a16="http://schemas.microsoft.com/office/drawing/2014/main" id="{4954F02F-86B3-4E7F-AED7-F4CCB1C2C675}"/>
              </a:ext>
            </a:extLst>
          </p:cNvPr>
          <p:cNvPicPr>
            <a:picLocks noGrp="1" noChangeAspect="1"/>
          </p:cNvPicPr>
          <p:nvPr>
            <p:ph idx="1"/>
          </p:nvPr>
        </p:nvPicPr>
        <p:blipFill>
          <a:blip r:embed="rId3"/>
          <a:stretch>
            <a:fillRect/>
          </a:stretch>
        </p:blipFill>
        <p:spPr>
          <a:xfrm>
            <a:off x="2338547" y="1833292"/>
            <a:ext cx="7511073" cy="2426921"/>
          </a:xfrm>
          <a:prstGeom prst="rect">
            <a:avLst/>
          </a:prstGeom>
        </p:spPr>
      </p:pic>
      <p:pic>
        <p:nvPicPr>
          <p:cNvPr id="15" name="Picture 14">
            <a:extLst>
              <a:ext uri="{FF2B5EF4-FFF2-40B4-BE49-F238E27FC236}">
                <a16:creationId xmlns:a16="http://schemas.microsoft.com/office/drawing/2014/main" id="{0C60D452-F2ED-41B1-A8A9-2C1153D2192D}"/>
              </a:ext>
            </a:extLst>
          </p:cNvPr>
          <p:cNvPicPr>
            <a:picLocks noChangeAspect="1"/>
          </p:cNvPicPr>
          <p:nvPr/>
        </p:nvPicPr>
        <p:blipFill>
          <a:blip r:embed="rId4"/>
          <a:stretch>
            <a:fillRect/>
          </a:stretch>
        </p:blipFill>
        <p:spPr>
          <a:xfrm>
            <a:off x="4664959" y="4332487"/>
            <a:ext cx="2845288" cy="2328251"/>
          </a:xfrm>
          <a:prstGeom prst="rect">
            <a:avLst/>
          </a:prstGeom>
        </p:spPr>
      </p:pic>
    </p:spTree>
    <p:extLst>
      <p:ext uri="{BB962C8B-B14F-4D97-AF65-F5344CB8AC3E}">
        <p14:creationId xmlns:p14="http://schemas.microsoft.com/office/powerpoint/2010/main" val="64838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C521D-51F7-4553-8C66-FBE59F18576F}"/>
              </a:ext>
            </a:extLst>
          </p:cNvPr>
          <p:cNvSpPr>
            <a:spLocks noGrp="1"/>
          </p:cNvSpPr>
          <p:nvPr>
            <p:ph type="title"/>
          </p:nvPr>
        </p:nvSpPr>
        <p:spPr/>
        <p:txBody>
          <a:bodyPr>
            <a:normAutofit fontScale="90000"/>
          </a:bodyPr>
          <a:lstStyle/>
          <a:p>
            <a:r>
              <a:rPr lang="en-US" dirty="0"/>
              <a:t>Need Support? We got you!</a:t>
            </a:r>
          </a:p>
        </p:txBody>
      </p:sp>
      <p:sp>
        <p:nvSpPr>
          <p:cNvPr id="7" name="Content Placeholder 6">
            <a:extLst>
              <a:ext uri="{FF2B5EF4-FFF2-40B4-BE49-F238E27FC236}">
                <a16:creationId xmlns:a16="http://schemas.microsoft.com/office/drawing/2014/main" id="{FE20FC6C-6FC6-4F1F-9AE4-82CD3DD39B67}"/>
              </a:ext>
            </a:extLst>
          </p:cNvPr>
          <p:cNvSpPr>
            <a:spLocks noGrp="1"/>
          </p:cNvSpPr>
          <p:nvPr>
            <p:ph idx="1"/>
          </p:nvPr>
        </p:nvSpPr>
        <p:spPr/>
        <p:txBody>
          <a:bodyPr/>
          <a:lstStyle/>
          <a:p>
            <a:r>
              <a:rPr lang="en-US" dirty="0">
                <a:hlinkClick r:id="rId2"/>
              </a:rPr>
              <a:t>Shoreline Technical Support Center</a:t>
            </a:r>
            <a:endParaRPr lang="en-US" dirty="0"/>
          </a:p>
          <a:p>
            <a:pPr lvl="1"/>
            <a:r>
              <a:rPr lang="en-US" dirty="0"/>
              <a:t>Self Service info at your fingertips!</a:t>
            </a:r>
          </a:p>
          <a:p>
            <a:r>
              <a:rPr lang="en-US" dirty="0">
                <a:hlinkClick r:id="rId3"/>
              </a:rPr>
              <a:t>Shoreline ctcLink Web Pages</a:t>
            </a:r>
            <a:endParaRPr lang="en-US" dirty="0"/>
          </a:p>
          <a:p>
            <a:pPr lvl="1"/>
            <a:r>
              <a:rPr lang="en-US" dirty="0"/>
              <a:t>Overview of project, updates and calendar of events</a:t>
            </a:r>
          </a:p>
          <a:p>
            <a:r>
              <a:rPr lang="en-US" dirty="0">
                <a:hlinkClick r:id="rId4"/>
              </a:rPr>
              <a:t>Employee Navigation Paths in ctcLink</a:t>
            </a:r>
            <a:endParaRPr lang="en-US" dirty="0"/>
          </a:p>
          <a:p>
            <a:r>
              <a:rPr lang="en-US" dirty="0">
                <a:hlinkClick r:id="rId5"/>
              </a:rPr>
              <a:t>ctcLink Reference Center</a:t>
            </a:r>
            <a:endParaRPr lang="en-US" dirty="0"/>
          </a:p>
          <a:p>
            <a:pPr lvl="1"/>
            <a:r>
              <a:rPr lang="en-US" dirty="0"/>
              <a:t>Sleuth out the answer</a:t>
            </a:r>
          </a:p>
          <a:p>
            <a:endParaRPr lang="en-US" dirty="0"/>
          </a:p>
        </p:txBody>
      </p:sp>
      <p:sp>
        <p:nvSpPr>
          <p:cNvPr id="5" name="Slide Number Placeholder 4">
            <a:extLst>
              <a:ext uri="{FF2B5EF4-FFF2-40B4-BE49-F238E27FC236}">
                <a16:creationId xmlns:a16="http://schemas.microsoft.com/office/drawing/2014/main" id="{C8EA7641-96E4-4472-B570-D691EB65289C}"/>
              </a:ext>
            </a:extLst>
          </p:cNvPr>
          <p:cNvSpPr>
            <a:spLocks noGrp="1"/>
          </p:cNvSpPr>
          <p:nvPr>
            <p:ph type="sldNum" sz="quarter" idx="4"/>
          </p:nvPr>
        </p:nvSpPr>
        <p:spPr/>
        <p:txBody>
          <a:bodyPr/>
          <a:lstStyle/>
          <a:p>
            <a:fld id="{0CC652D5-DF1F-AA42-8800-59B6D4D80B2D}" type="slidenum">
              <a:rPr lang="en-US" smtClean="0"/>
              <a:pPr/>
              <a:t>34</a:t>
            </a:fld>
            <a:endParaRPr lang="en-US" dirty="0"/>
          </a:p>
        </p:txBody>
      </p:sp>
    </p:spTree>
    <p:extLst>
      <p:ext uri="{BB962C8B-B14F-4D97-AF65-F5344CB8AC3E}">
        <p14:creationId xmlns:p14="http://schemas.microsoft.com/office/powerpoint/2010/main" val="227873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5C6F34-F88A-474B-88D2-4DC5672E14D0}"/>
              </a:ext>
            </a:extLst>
          </p:cNvPr>
          <p:cNvSpPr>
            <a:spLocks noGrp="1"/>
          </p:cNvSpPr>
          <p:nvPr>
            <p:ph type="ctrTitle"/>
          </p:nvPr>
        </p:nvSpPr>
        <p:spPr>
          <a:xfrm>
            <a:off x="-1" y="1873959"/>
            <a:ext cx="12192000" cy="1232281"/>
          </a:xfrm>
        </p:spPr>
        <p:txBody>
          <a:bodyPr/>
          <a:lstStyle/>
          <a:p>
            <a:r>
              <a:rPr lang="en-US" dirty="0"/>
              <a:t>Questions?</a:t>
            </a:r>
          </a:p>
        </p:txBody>
      </p:sp>
      <p:sp>
        <p:nvSpPr>
          <p:cNvPr id="5" name="Subtitle 4">
            <a:extLst>
              <a:ext uri="{FF2B5EF4-FFF2-40B4-BE49-F238E27FC236}">
                <a16:creationId xmlns:a16="http://schemas.microsoft.com/office/drawing/2014/main" id="{8D7A3555-4534-4CC8-A415-9EE6C0048F76}"/>
              </a:ext>
            </a:extLst>
          </p:cNvPr>
          <p:cNvSpPr>
            <a:spLocks noGrp="1"/>
          </p:cNvSpPr>
          <p:nvPr>
            <p:ph type="subTitle" idx="1"/>
          </p:nvPr>
        </p:nvSpPr>
        <p:spPr>
          <a:xfrm>
            <a:off x="-1" y="2948679"/>
            <a:ext cx="12192000" cy="822960"/>
          </a:xfrm>
        </p:spPr>
        <p:txBody>
          <a:bodyPr/>
          <a:lstStyle/>
          <a:p>
            <a:r>
              <a:rPr lang="en-US" dirty="0"/>
              <a:t>Thank you!</a:t>
            </a:r>
          </a:p>
        </p:txBody>
      </p:sp>
      <p:pic>
        <p:nvPicPr>
          <p:cNvPr id="6" name="Picture 5" descr="Shoreline Community College logo. Engage. Achieve.">
            <a:extLst>
              <a:ext uri="{FF2B5EF4-FFF2-40B4-BE49-F238E27FC236}">
                <a16:creationId xmlns:a16="http://schemas.microsoft.com/office/drawing/2014/main" id="{512916B6-CC3B-4C3C-BAE8-7BF16E9FE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989" y="4699473"/>
            <a:ext cx="2028021" cy="1576078"/>
          </a:xfrm>
          <a:prstGeom prst="rect">
            <a:avLst/>
          </a:prstGeom>
        </p:spPr>
      </p:pic>
      <p:sp>
        <p:nvSpPr>
          <p:cNvPr id="7" name="Slide Number Placeholder 6">
            <a:extLst>
              <a:ext uri="{FF2B5EF4-FFF2-40B4-BE49-F238E27FC236}">
                <a16:creationId xmlns:a16="http://schemas.microsoft.com/office/drawing/2014/main" id="{E1CE7962-EB05-4283-8132-5446925BE42C}"/>
              </a:ext>
            </a:extLst>
          </p:cNvPr>
          <p:cNvSpPr>
            <a:spLocks noGrp="1"/>
          </p:cNvSpPr>
          <p:nvPr>
            <p:ph type="sldNum" sz="quarter" idx="4"/>
          </p:nvPr>
        </p:nvSpPr>
        <p:spPr/>
        <p:txBody>
          <a:bodyPr/>
          <a:lstStyle/>
          <a:p>
            <a:fld id="{0CC652D5-DF1F-AA42-8800-59B6D4D80B2D}" type="slidenum">
              <a:rPr lang="en-US" smtClean="0"/>
              <a:pPr/>
              <a:t>35</a:t>
            </a:fld>
            <a:endParaRPr lang="en-US" dirty="0"/>
          </a:p>
        </p:txBody>
      </p:sp>
    </p:spTree>
    <p:extLst>
      <p:ext uri="{BB962C8B-B14F-4D97-AF65-F5344CB8AC3E}">
        <p14:creationId xmlns:p14="http://schemas.microsoft.com/office/powerpoint/2010/main" val="329694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DCC3-9351-4D39-80CD-A096C1A200FF}"/>
              </a:ext>
            </a:extLst>
          </p:cNvPr>
          <p:cNvSpPr>
            <a:spLocks noGrp="1"/>
          </p:cNvSpPr>
          <p:nvPr>
            <p:ph type="title"/>
          </p:nvPr>
        </p:nvSpPr>
        <p:spPr/>
        <p:txBody>
          <a:bodyPr>
            <a:normAutofit fontScale="90000"/>
          </a:bodyPr>
          <a:lstStyle/>
          <a:p>
            <a:r>
              <a:rPr lang="en-US" b="1" i="0" dirty="0">
                <a:solidFill>
                  <a:srgbClr val="00685E"/>
                </a:solidFill>
                <a:effectLst/>
                <a:latin typeface="Franklin Gothic Heavy" panose="020B0903020102020204" pitchFamily="34" charset="0"/>
              </a:rPr>
              <a:t>Activating Your Account</a:t>
            </a:r>
            <a:endParaRPr lang="en-US" dirty="0"/>
          </a:p>
        </p:txBody>
      </p:sp>
      <p:sp>
        <p:nvSpPr>
          <p:cNvPr id="6" name="Content Placeholder 5">
            <a:extLst>
              <a:ext uri="{FF2B5EF4-FFF2-40B4-BE49-F238E27FC236}">
                <a16:creationId xmlns:a16="http://schemas.microsoft.com/office/drawing/2014/main" id="{36C712D3-F398-40B4-956E-661AA71CDF36}"/>
              </a:ext>
            </a:extLst>
          </p:cNvPr>
          <p:cNvSpPr>
            <a:spLocks noGrp="1"/>
          </p:cNvSpPr>
          <p:nvPr>
            <p:ph sz="half" idx="1"/>
          </p:nvPr>
        </p:nvSpPr>
        <p:spPr>
          <a:xfrm>
            <a:off x="609598" y="1741254"/>
            <a:ext cx="5486401" cy="4525963"/>
          </a:xfrm>
        </p:spPr>
        <p:txBody>
          <a:bodyPr vert="horz" lIns="91440" tIns="45720" rIns="91440" bIns="45720" rtlCol="0" anchor="t">
            <a:normAutofit/>
          </a:bodyPr>
          <a:lstStyle/>
          <a:p>
            <a:pPr marL="0" indent="0" algn="l" rtl="0" fontAlgn="base">
              <a:buNone/>
            </a:pPr>
            <a:r>
              <a:rPr lang="en-US" sz="3200" b="1" i="0" u="none" strike="noStrike" dirty="0">
                <a:solidFill>
                  <a:srgbClr val="00685E"/>
                </a:solidFill>
                <a:effectLst/>
                <a:latin typeface="Franklin Gothic Demi" panose="020B0703020102020204" pitchFamily="34" charset="0"/>
              </a:rPr>
              <a:t>Shoreline ctcLink Go-Live </a:t>
            </a:r>
          </a:p>
          <a:p>
            <a:pPr marL="0" indent="0" algn="l" rtl="0" fontAlgn="base">
              <a:buNone/>
            </a:pPr>
            <a:r>
              <a:rPr lang="en-US" sz="3200" b="1" i="0" u="none" strike="noStrike" dirty="0">
                <a:solidFill>
                  <a:srgbClr val="00685E"/>
                </a:solidFill>
                <a:effectLst/>
                <a:latin typeface="Franklin Gothic Demi"/>
              </a:rPr>
              <a:t>Monday, February 28, 2022</a:t>
            </a:r>
            <a:r>
              <a:rPr lang="en-US" sz="3200" b="1" i="0" dirty="0">
                <a:solidFill>
                  <a:srgbClr val="000000"/>
                </a:solidFill>
                <a:effectLst/>
                <a:latin typeface="Franklin Gothic Demi"/>
              </a:rPr>
              <a:t>​</a:t>
            </a:r>
          </a:p>
          <a:p>
            <a:pPr algn="l" rtl="0"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Employee Account Activation </a:t>
            </a:r>
          </a:p>
          <a:p>
            <a:pPr lvl="1" fontAlgn="base"/>
            <a:r>
              <a:rPr lang="en-US" sz="2200" b="1" dirty="0">
                <a:solidFill>
                  <a:srgbClr val="000000"/>
                </a:solidFill>
                <a:latin typeface="Franklin Gothic Book"/>
              </a:rPr>
              <a:t>Monday</a:t>
            </a:r>
            <a:r>
              <a:rPr lang="en-US" sz="2200" b="1" i="0" u="none" strike="noStrike" dirty="0">
                <a:solidFill>
                  <a:srgbClr val="000000"/>
                </a:solidFill>
                <a:effectLst/>
                <a:latin typeface="Franklin Gothic Book"/>
              </a:rPr>
              <a:t>, February 28, 2022</a:t>
            </a:r>
            <a:r>
              <a:rPr lang="en-US" sz="2200" b="1" i="0" dirty="0">
                <a:solidFill>
                  <a:srgbClr val="000000"/>
                </a:solidFill>
                <a:effectLst/>
                <a:latin typeface="Franklin Gothic Book"/>
              </a:rPr>
              <a:t>​</a:t>
            </a:r>
          </a:p>
          <a:p>
            <a:pPr algn="l" rtl="0" fontAlgn="base">
              <a:buFont typeface="Arial" panose="020B0604020202020204" pitchFamily="34" charset="0"/>
              <a:buChar char="•"/>
            </a:pPr>
            <a:r>
              <a:rPr lang="en-US" sz="2400" b="0" i="0" u="none" strike="noStrike" dirty="0">
                <a:solidFill>
                  <a:srgbClr val="000000"/>
                </a:solidFill>
                <a:effectLst/>
                <a:latin typeface="Franklin Gothic Book" panose="020B0503020102020204" pitchFamily="34" charset="0"/>
              </a:rPr>
              <a:t>Student Account Activation</a:t>
            </a:r>
          </a:p>
          <a:p>
            <a:pPr lvl="1" fontAlgn="base"/>
            <a:r>
              <a:rPr lang="en-US" sz="2200" b="0" i="0" u="none" strike="noStrike" dirty="0">
                <a:solidFill>
                  <a:srgbClr val="000000"/>
                </a:solidFill>
                <a:effectLst/>
                <a:latin typeface="Franklin Gothic Book"/>
              </a:rPr>
              <a:t>Monday, March 7, 2022</a:t>
            </a:r>
            <a:r>
              <a:rPr lang="en-US" sz="2200" b="0" i="0" dirty="0">
                <a:solidFill>
                  <a:srgbClr val="000000"/>
                </a:solidFill>
                <a:effectLst/>
                <a:latin typeface="Franklin Gothic Book"/>
              </a:rPr>
              <a:t>​</a:t>
            </a:r>
          </a:p>
          <a:p>
            <a:pPr fontAlgn="base">
              <a:buFont typeface="Arial" panose="020B0604020202020204" pitchFamily="34" charset="0"/>
              <a:buChar char="•"/>
            </a:pPr>
            <a:r>
              <a:rPr lang="en-US" sz="2400" b="0" i="0" u="none" strike="noStrike" dirty="0">
                <a:solidFill>
                  <a:srgbClr val="000000"/>
                </a:solidFill>
                <a:effectLst/>
                <a:latin typeface="Franklin Gothic Book"/>
              </a:rPr>
              <a:t>One </a:t>
            </a:r>
            <a:r>
              <a:rPr lang="en-US" sz="2400" b="1" dirty="0" err="1">
                <a:solidFill>
                  <a:srgbClr val="000000"/>
                </a:solidFill>
                <a:latin typeface="Franklin Gothic Book"/>
              </a:rPr>
              <a:t>ctcLink</a:t>
            </a:r>
            <a:r>
              <a:rPr lang="en-US" sz="2400" b="1" dirty="0">
                <a:solidFill>
                  <a:srgbClr val="000000"/>
                </a:solidFill>
                <a:latin typeface="Franklin Gothic Book"/>
              </a:rPr>
              <a:t> ID</a:t>
            </a:r>
            <a:r>
              <a:rPr lang="en-US" sz="2400" b="0" i="0" u="none" strike="noStrike" dirty="0">
                <a:solidFill>
                  <a:srgbClr val="000000"/>
                </a:solidFill>
                <a:effectLst/>
                <a:latin typeface="Franklin Gothic Book"/>
              </a:rPr>
              <a:t> for employees and students across all 34 colleges</a:t>
            </a:r>
            <a:endParaRPr lang="en-US" sz="2400" b="0" i="0" dirty="0">
              <a:solidFill>
                <a:srgbClr val="000000"/>
              </a:solidFill>
              <a:effectLst/>
              <a:latin typeface="Franklin Gothic Book"/>
            </a:endParaRPr>
          </a:p>
        </p:txBody>
      </p:sp>
      <p:sp>
        <p:nvSpPr>
          <p:cNvPr id="4" name="Slide Number Placeholder 3">
            <a:extLst>
              <a:ext uri="{FF2B5EF4-FFF2-40B4-BE49-F238E27FC236}">
                <a16:creationId xmlns:a16="http://schemas.microsoft.com/office/drawing/2014/main" id="{054B6AED-8BF8-4D23-A9C6-22074D8BA1FE}"/>
              </a:ext>
            </a:extLst>
          </p:cNvPr>
          <p:cNvSpPr>
            <a:spLocks noGrp="1"/>
          </p:cNvSpPr>
          <p:nvPr>
            <p:ph type="sldNum" sz="quarter" idx="4"/>
          </p:nvPr>
        </p:nvSpPr>
        <p:spPr/>
        <p:txBody>
          <a:bodyPr/>
          <a:lstStyle/>
          <a:p>
            <a:fld id="{0CC652D5-DF1F-AA42-8800-59B6D4D80B2D}" type="slidenum">
              <a:rPr lang="en-US" smtClean="0"/>
              <a:pPr/>
              <a:t>4</a:t>
            </a:fld>
            <a:endParaRPr lang="en-US" dirty="0"/>
          </a:p>
        </p:txBody>
      </p:sp>
      <p:pic>
        <p:nvPicPr>
          <p:cNvPr id="1030" name="Picture 6">
            <a:extLst>
              <a:ext uri="{FF2B5EF4-FFF2-40B4-BE49-F238E27FC236}">
                <a16:creationId xmlns:a16="http://schemas.microsoft.com/office/drawing/2014/main" id="{BB597A21-AB4B-4E34-BD43-6131FA6A8B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68656" y="1723483"/>
            <a:ext cx="5384799" cy="456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5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sz="5000" dirty="0"/>
              <a:t>Enter Requested Information</a:t>
            </a:r>
          </a:p>
        </p:txBody>
      </p:sp>
      <p:pic>
        <p:nvPicPr>
          <p:cNvPr id="6" name="Content Placeholder 5" descr="Screenshot of First Time Activation information entry.">
            <a:extLst>
              <a:ext uri="{FF2B5EF4-FFF2-40B4-BE49-F238E27FC236}">
                <a16:creationId xmlns:a16="http://schemas.microsoft.com/office/drawing/2014/main" id="{E2A9D16C-F2C3-4727-94DC-6FB278E9D5E2}"/>
              </a:ext>
            </a:extLst>
          </p:cNvPr>
          <p:cNvPicPr>
            <a:picLocks noGrp="1" noChangeAspect="1"/>
          </p:cNvPicPr>
          <p:nvPr>
            <p:ph sz="half" idx="1"/>
          </p:nvPr>
        </p:nvPicPr>
        <p:blipFill>
          <a:blip r:embed="rId2"/>
          <a:stretch>
            <a:fillRect/>
          </a:stretch>
        </p:blipFill>
        <p:spPr>
          <a:xfrm>
            <a:off x="971643" y="2025565"/>
            <a:ext cx="4660714" cy="3701970"/>
          </a:xfrm>
        </p:spPr>
      </p:pic>
      <p:pic>
        <p:nvPicPr>
          <p:cNvPr id="9" name="Content Placeholder 8" descr="Screenshot of email and security question for ctcLink activation.">
            <a:extLst>
              <a:ext uri="{FF2B5EF4-FFF2-40B4-BE49-F238E27FC236}">
                <a16:creationId xmlns:a16="http://schemas.microsoft.com/office/drawing/2014/main" id="{55677001-5C8E-40D7-AAD7-BD6FE9CC975F}"/>
              </a:ext>
            </a:extLst>
          </p:cNvPr>
          <p:cNvPicPr>
            <a:picLocks noGrp="1" noChangeAspect="1"/>
          </p:cNvPicPr>
          <p:nvPr>
            <p:ph sz="half" idx="2"/>
          </p:nvPr>
        </p:nvPicPr>
        <p:blipFill>
          <a:blip r:embed="rId3"/>
          <a:stretch>
            <a:fillRect/>
          </a:stretch>
        </p:blipFill>
        <p:spPr>
          <a:xfrm>
            <a:off x="6197600" y="1923051"/>
            <a:ext cx="5384800" cy="3880260"/>
          </a:xfrm>
        </p:spPr>
      </p:pic>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5</a:t>
            </a:fld>
            <a:endParaRPr lang="en-US" dirty="0"/>
          </a:p>
        </p:txBody>
      </p:sp>
      <p:pic>
        <p:nvPicPr>
          <p:cNvPr id="11" name="Picture 10" descr="Screenshot of Account Recovery entry for ctcLink activation.">
            <a:extLst>
              <a:ext uri="{FF2B5EF4-FFF2-40B4-BE49-F238E27FC236}">
                <a16:creationId xmlns:a16="http://schemas.microsoft.com/office/drawing/2014/main" id="{2B487560-3340-4527-A696-8AB4DF11AE1F}"/>
              </a:ext>
            </a:extLst>
          </p:cNvPr>
          <p:cNvPicPr>
            <a:picLocks noChangeAspect="1"/>
          </p:cNvPicPr>
          <p:nvPr/>
        </p:nvPicPr>
        <p:blipFill rotWithShape="1">
          <a:blip r:embed="rId4"/>
          <a:srcRect t="29412"/>
          <a:stretch/>
        </p:blipFill>
        <p:spPr>
          <a:xfrm>
            <a:off x="6083808" y="4434839"/>
            <a:ext cx="5971367" cy="1867917"/>
          </a:xfrm>
          <a:prstGeom prst="rect">
            <a:avLst/>
          </a:prstGeom>
          <a:ln>
            <a:solidFill>
              <a:srgbClr val="00685E"/>
            </a:solidFill>
          </a:ln>
        </p:spPr>
      </p:pic>
    </p:spTree>
    <p:extLst>
      <p:ext uri="{BB962C8B-B14F-4D97-AF65-F5344CB8AC3E}">
        <p14:creationId xmlns:p14="http://schemas.microsoft.com/office/powerpoint/2010/main" val="222536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sz="5000" dirty="0">
                <a:latin typeface="Franklin Gothic Heavy"/>
              </a:rPr>
              <a:t>Create Password</a:t>
            </a:r>
            <a:endParaRPr lang="en-US" sz="5000" dirty="0"/>
          </a:p>
        </p:txBody>
      </p:sp>
      <p:pic>
        <p:nvPicPr>
          <p:cNvPr id="6" name="Content Placeholder 5" descr="Screenshot of password instructions for ctcLink activation.">
            <a:extLst>
              <a:ext uri="{FF2B5EF4-FFF2-40B4-BE49-F238E27FC236}">
                <a16:creationId xmlns:a16="http://schemas.microsoft.com/office/drawing/2014/main" id="{036B644C-4933-41C5-83D4-6D1DB7FF67F5}"/>
              </a:ext>
            </a:extLst>
          </p:cNvPr>
          <p:cNvPicPr>
            <a:picLocks noGrp="1" noChangeAspect="1"/>
          </p:cNvPicPr>
          <p:nvPr>
            <p:ph sz="half" idx="1"/>
          </p:nvPr>
        </p:nvPicPr>
        <p:blipFill rotWithShape="1">
          <a:blip r:embed="rId2"/>
          <a:srcRect t="35646" b="-1498"/>
          <a:stretch/>
        </p:blipFill>
        <p:spPr>
          <a:xfrm>
            <a:off x="361226" y="2365799"/>
            <a:ext cx="7503168" cy="3478356"/>
          </a:xfrm>
        </p:spPr>
      </p:pic>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6</a:t>
            </a:fld>
            <a:endParaRPr lang="en-US" dirty="0"/>
          </a:p>
        </p:txBody>
      </p:sp>
      <p:sp>
        <p:nvSpPr>
          <p:cNvPr id="25" name="TextBox 24">
            <a:extLst>
              <a:ext uri="{FF2B5EF4-FFF2-40B4-BE49-F238E27FC236}">
                <a16:creationId xmlns:a16="http://schemas.microsoft.com/office/drawing/2014/main" id="{6778F907-C68B-46DA-8535-DADDB61A0822}"/>
              </a:ext>
            </a:extLst>
          </p:cNvPr>
          <p:cNvSpPr txBox="1"/>
          <p:nvPr/>
        </p:nvSpPr>
        <p:spPr>
          <a:xfrm>
            <a:off x="8044070" y="2590970"/>
            <a:ext cx="3895424" cy="1938992"/>
          </a:xfrm>
          <a:prstGeom prst="rect">
            <a:avLst/>
          </a:prstGeom>
          <a:noFill/>
        </p:spPr>
        <p:txBody>
          <a:bodyPr wrap="square" lIns="91440" tIns="45720" rIns="91440" bIns="45720" rtlCol="0" anchor="t">
            <a:spAutoFit/>
          </a:bodyPr>
          <a:lstStyle/>
          <a:p>
            <a:r>
              <a:rPr lang="en-US" sz="2400" b="1" dirty="0">
                <a:solidFill>
                  <a:srgbClr val="00685E"/>
                </a:solidFill>
              </a:rPr>
              <a:t>Password must have:</a:t>
            </a:r>
            <a:endParaRPr lang="en-US" sz="2400" b="1" dirty="0">
              <a:solidFill>
                <a:srgbClr val="00685E"/>
              </a:solidFill>
              <a:cs typeface="Calibri"/>
            </a:endParaRPr>
          </a:p>
          <a:p>
            <a:pPr marL="285750" indent="-285750">
              <a:buFont typeface="Arial" panose="020B0604020202020204" pitchFamily="34" charset="0"/>
              <a:buChar char="•"/>
            </a:pPr>
            <a:r>
              <a:rPr lang="en-US" sz="2400" b="1" dirty="0">
                <a:solidFill>
                  <a:srgbClr val="00685E"/>
                </a:solidFill>
              </a:rPr>
              <a:t>At least 8 characters</a:t>
            </a:r>
            <a:endParaRPr lang="en-US" sz="2400" b="1" dirty="0">
              <a:solidFill>
                <a:srgbClr val="00685E"/>
              </a:solidFill>
              <a:cs typeface="Calibri"/>
            </a:endParaRPr>
          </a:p>
          <a:p>
            <a:pPr marL="285750" indent="-285750">
              <a:buFont typeface="Arial" panose="020B0604020202020204" pitchFamily="34" charset="0"/>
              <a:buChar char="•"/>
            </a:pPr>
            <a:r>
              <a:rPr lang="en-US" sz="2400" b="1" dirty="0">
                <a:solidFill>
                  <a:srgbClr val="00685E"/>
                </a:solidFill>
              </a:rPr>
              <a:t>1 UPPERCASE letter</a:t>
            </a:r>
            <a:endParaRPr lang="en-US" sz="2400" b="1" dirty="0">
              <a:solidFill>
                <a:srgbClr val="00685E"/>
              </a:solidFill>
              <a:cs typeface="Calibri"/>
            </a:endParaRPr>
          </a:p>
          <a:p>
            <a:pPr marL="285750" indent="-285750">
              <a:buFont typeface="Arial" panose="020B0604020202020204" pitchFamily="34" charset="0"/>
              <a:buChar char="•"/>
            </a:pPr>
            <a:r>
              <a:rPr lang="en-US" sz="2400" b="1" dirty="0">
                <a:solidFill>
                  <a:srgbClr val="00685E"/>
                </a:solidFill>
              </a:rPr>
              <a:t>1 lowercase letter</a:t>
            </a:r>
            <a:endParaRPr lang="en-US" sz="2400" b="1" dirty="0">
              <a:solidFill>
                <a:srgbClr val="00685E"/>
              </a:solidFill>
              <a:cs typeface="Calibri"/>
            </a:endParaRPr>
          </a:p>
          <a:p>
            <a:pPr marL="285750" indent="-285750">
              <a:buFont typeface="Arial" panose="020B0604020202020204" pitchFamily="34" charset="0"/>
              <a:buChar char="•"/>
            </a:pPr>
            <a:r>
              <a:rPr lang="en-US" sz="2400" b="1" dirty="0">
                <a:solidFill>
                  <a:srgbClr val="00685E"/>
                </a:solidFill>
              </a:rPr>
              <a:t>1 number (0, 1, 2, 3 . . . )</a:t>
            </a:r>
            <a:endParaRPr lang="en-US" sz="2400" b="1" dirty="0">
              <a:solidFill>
                <a:srgbClr val="00685E"/>
              </a:solidFill>
              <a:cs typeface="Calibri"/>
            </a:endParaRPr>
          </a:p>
        </p:txBody>
      </p:sp>
      <p:sp>
        <p:nvSpPr>
          <p:cNvPr id="26" name="TextBox 25">
            <a:extLst>
              <a:ext uri="{FF2B5EF4-FFF2-40B4-BE49-F238E27FC236}">
                <a16:creationId xmlns:a16="http://schemas.microsoft.com/office/drawing/2014/main" id="{331C939C-91D3-4C62-910B-3F1BE732981B}"/>
              </a:ext>
            </a:extLst>
          </p:cNvPr>
          <p:cNvSpPr txBox="1"/>
          <p:nvPr/>
        </p:nvSpPr>
        <p:spPr>
          <a:xfrm>
            <a:off x="361226" y="6302757"/>
            <a:ext cx="8718797" cy="307777"/>
          </a:xfrm>
          <a:prstGeom prst="rect">
            <a:avLst/>
          </a:prstGeom>
          <a:noFill/>
        </p:spPr>
        <p:txBody>
          <a:bodyPr wrap="none" rtlCol="0">
            <a:spAutoFit/>
          </a:bodyPr>
          <a:lstStyle/>
          <a:p>
            <a:r>
              <a:rPr lang="en-US" sz="1400" dirty="0">
                <a:latin typeface="Franklin Gothic Book" panose="020B0503020102020204" pitchFamily="34" charset="0"/>
                <a:hlinkClick r:id="rId3"/>
              </a:rPr>
              <a:t>https://support.shoreline.edu/hc/en-us/articles/4412681828759-How-do-faculty-activate-their-ctcLink-account-</a:t>
            </a:r>
            <a:r>
              <a:rPr lang="en-US" sz="1400" dirty="0">
                <a:latin typeface="Franklin Gothic Book" panose="020B0503020102020204" pitchFamily="34" charset="0"/>
              </a:rPr>
              <a:t> </a:t>
            </a:r>
          </a:p>
        </p:txBody>
      </p:sp>
    </p:spTree>
    <p:extLst>
      <p:ext uri="{BB962C8B-B14F-4D97-AF65-F5344CB8AC3E}">
        <p14:creationId xmlns:p14="http://schemas.microsoft.com/office/powerpoint/2010/main" val="45394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sz="5000" dirty="0">
                <a:latin typeface="Franklin Gothic Heavy"/>
              </a:rPr>
              <a:t>ctcLink ID!</a:t>
            </a:r>
            <a:endParaRPr lang="en-US" sz="5000" dirty="0"/>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7</a:t>
            </a:fld>
            <a:endParaRPr lang="en-US" dirty="0"/>
          </a:p>
        </p:txBody>
      </p:sp>
      <p:pic>
        <p:nvPicPr>
          <p:cNvPr id="11" name="Picture 10" descr="Graphical user interface, application&#10;&#10;Description automatically generated">
            <a:extLst>
              <a:ext uri="{FF2B5EF4-FFF2-40B4-BE49-F238E27FC236}">
                <a16:creationId xmlns:a16="http://schemas.microsoft.com/office/drawing/2014/main" id="{752B0679-9F27-4151-A826-C34630BC7715}"/>
              </a:ext>
            </a:extLst>
          </p:cNvPr>
          <p:cNvPicPr>
            <a:picLocks noChangeAspect="1"/>
          </p:cNvPicPr>
          <p:nvPr/>
        </p:nvPicPr>
        <p:blipFill rotWithShape="1">
          <a:blip r:embed="rId3"/>
          <a:srcRect l="9578" t="41344" r="11618" b="20086"/>
          <a:stretch/>
        </p:blipFill>
        <p:spPr>
          <a:xfrm>
            <a:off x="260734" y="1892150"/>
            <a:ext cx="11443568" cy="2370905"/>
          </a:xfrm>
          <a:prstGeom prst="rect">
            <a:avLst/>
          </a:prstGeom>
        </p:spPr>
      </p:pic>
      <p:sp>
        <p:nvSpPr>
          <p:cNvPr id="12" name="TextBox 11">
            <a:extLst>
              <a:ext uri="{FF2B5EF4-FFF2-40B4-BE49-F238E27FC236}">
                <a16:creationId xmlns:a16="http://schemas.microsoft.com/office/drawing/2014/main" id="{C5DB3F1D-1769-4578-B441-BD95C1FD2497}"/>
              </a:ext>
            </a:extLst>
          </p:cNvPr>
          <p:cNvSpPr txBox="1"/>
          <p:nvPr/>
        </p:nvSpPr>
        <p:spPr>
          <a:xfrm>
            <a:off x="926123" y="4167319"/>
            <a:ext cx="8153900" cy="1569660"/>
          </a:xfrm>
          <a:prstGeom prst="rect">
            <a:avLst/>
          </a:prstGeom>
          <a:noFill/>
        </p:spPr>
        <p:txBody>
          <a:bodyPr wrap="square" lIns="91440" tIns="45720" rIns="91440" bIns="45720" rtlCol="0" anchor="t">
            <a:spAutoFit/>
          </a:bodyPr>
          <a:lstStyle/>
          <a:p>
            <a:r>
              <a:rPr lang="en-US" sz="3200" b="1" dirty="0">
                <a:solidFill>
                  <a:srgbClr val="00685E"/>
                </a:solidFill>
              </a:rPr>
              <a:t>IMPORTANT!</a:t>
            </a:r>
          </a:p>
          <a:p>
            <a:r>
              <a:rPr lang="en-US" sz="3200" b="1" dirty="0">
                <a:solidFill>
                  <a:srgbClr val="00685E"/>
                </a:solidFill>
              </a:rPr>
              <a:t>Make sure to write down/take photo of your ctcLink ID, then click OK.</a:t>
            </a:r>
            <a:endParaRPr lang="en-US" sz="3200" b="1" dirty="0">
              <a:solidFill>
                <a:srgbClr val="00685E"/>
              </a:solidFill>
              <a:cs typeface="Calibri"/>
            </a:endParaRPr>
          </a:p>
        </p:txBody>
      </p:sp>
      <p:sp>
        <p:nvSpPr>
          <p:cNvPr id="26" name="TextBox 25">
            <a:extLst>
              <a:ext uri="{FF2B5EF4-FFF2-40B4-BE49-F238E27FC236}">
                <a16:creationId xmlns:a16="http://schemas.microsoft.com/office/drawing/2014/main" id="{331C939C-91D3-4C62-910B-3F1BE732981B}"/>
              </a:ext>
            </a:extLst>
          </p:cNvPr>
          <p:cNvSpPr txBox="1"/>
          <p:nvPr/>
        </p:nvSpPr>
        <p:spPr>
          <a:xfrm>
            <a:off x="361226" y="6302757"/>
            <a:ext cx="8718797" cy="307777"/>
          </a:xfrm>
          <a:prstGeom prst="rect">
            <a:avLst/>
          </a:prstGeom>
          <a:noFill/>
        </p:spPr>
        <p:txBody>
          <a:bodyPr wrap="none" rtlCol="0">
            <a:spAutoFit/>
          </a:bodyPr>
          <a:lstStyle/>
          <a:p>
            <a:r>
              <a:rPr lang="en-US" sz="1400" dirty="0">
                <a:latin typeface="Franklin Gothic Book" panose="020B0503020102020204" pitchFamily="34" charset="0"/>
                <a:hlinkClick r:id="rId4"/>
              </a:rPr>
              <a:t>https://support.shoreline.edu/hc/en-us/articles/4412681828759-How-do-faculty-activate-their-ctcLink-account-</a:t>
            </a:r>
            <a:r>
              <a:rPr lang="en-US" sz="1400" dirty="0">
                <a:latin typeface="Franklin Gothic Book" panose="020B0503020102020204" pitchFamily="34" charset="0"/>
              </a:rPr>
              <a:t> </a:t>
            </a:r>
          </a:p>
        </p:txBody>
      </p:sp>
      <p:pic>
        <p:nvPicPr>
          <p:cNvPr id="13" name="Picture 12" descr="Icon&#10;&#10;Description automatically generated">
            <a:extLst>
              <a:ext uri="{FF2B5EF4-FFF2-40B4-BE49-F238E27FC236}">
                <a16:creationId xmlns:a16="http://schemas.microsoft.com/office/drawing/2014/main" id="{BDF546A2-655D-4787-8CAE-5A5F27947B7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416059" y="3054620"/>
            <a:ext cx="3248138" cy="3248138"/>
          </a:xfrm>
          <a:prstGeom prst="rect">
            <a:avLst/>
          </a:prstGeom>
        </p:spPr>
      </p:pic>
      <p:sp>
        <p:nvSpPr>
          <p:cNvPr id="14" name="TextBox 13">
            <a:extLst>
              <a:ext uri="{FF2B5EF4-FFF2-40B4-BE49-F238E27FC236}">
                <a16:creationId xmlns:a16="http://schemas.microsoft.com/office/drawing/2014/main" id="{31A46D48-37E1-4818-9EAB-8C27E993A5CC}"/>
              </a:ext>
            </a:extLst>
          </p:cNvPr>
          <p:cNvSpPr txBox="1"/>
          <p:nvPr/>
        </p:nvSpPr>
        <p:spPr>
          <a:xfrm>
            <a:off x="725174" y="7604348"/>
            <a:ext cx="6858000" cy="230832"/>
          </a:xfrm>
          <a:prstGeom prst="rect">
            <a:avLst/>
          </a:prstGeom>
          <a:noFill/>
        </p:spPr>
        <p:txBody>
          <a:bodyPr wrap="square" rtlCol="0">
            <a:spAutoFit/>
          </a:bodyPr>
          <a:lstStyle/>
          <a:p>
            <a:r>
              <a:rPr lang="en-US" sz="900">
                <a:hlinkClick r:id="rId6" tooltip="https://commons.wikimedia.org/wiki/File:Antu_emblem-important.svg"/>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2206529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0331AC-EE90-4701-BAF0-FB5080F132ED}"/>
              </a:ext>
            </a:extLst>
          </p:cNvPr>
          <p:cNvSpPr>
            <a:spLocks noGrp="1"/>
          </p:cNvSpPr>
          <p:nvPr>
            <p:ph type="title"/>
          </p:nvPr>
        </p:nvSpPr>
        <p:spPr/>
        <p:txBody>
          <a:bodyPr>
            <a:normAutofit fontScale="90000"/>
          </a:bodyPr>
          <a:lstStyle/>
          <a:p>
            <a:r>
              <a:rPr lang="en-US" dirty="0"/>
              <a:t>Access in ctcLink</a:t>
            </a:r>
          </a:p>
        </p:txBody>
      </p:sp>
      <p:sp>
        <p:nvSpPr>
          <p:cNvPr id="7" name="Content Placeholder 6">
            <a:extLst>
              <a:ext uri="{FF2B5EF4-FFF2-40B4-BE49-F238E27FC236}">
                <a16:creationId xmlns:a16="http://schemas.microsoft.com/office/drawing/2014/main" id="{B550A63C-38C7-4DA7-A282-8B8358D24572}"/>
              </a:ext>
            </a:extLst>
          </p:cNvPr>
          <p:cNvSpPr>
            <a:spLocks noGrp="1"/>
          </p:cNvSpPr>
          <p:nvPr>
            <p:ph idx="1"/>
          </p:nvPr>
        </p:nvSpPr>
        <p:spPr/>
        <p:txBody>
          <a:bodyPr/>
          <a:lstStyle/>
          <a:p>
            <a:r>
              <a:rPr lang="en-US" dirty="0"/>
              <a:t>Access to content in ctcLink is customized based on your roles &amp; tasks</a:t>
            </a:r>
          </a:p>
          <a:p>
            <a:r>
              <a:rPr lang="en-US" dirty="0"/>
              <a:t>Your Tiles may look different than someone else’s tiles</a:t>
            </a:r>
          </a:p>
          <a:p>
            <a:r>
              <a:rPr lang="en-US" dirty="0"/>
              <a:t>You will only see and be able to edit tiles, pages and areas that you have been granted security access to</a:t>
            </a:r>
          </a:p>
        </p:txBody>
      </p:sp>
      <p:sp>
        <p:nvSpPr>
          <p:cNvPr id="5" name="Slide Number Placeholder 4">
            <a:extLst>
              <a:ext uri="{FF2B5EF4-FFF2-40B4-BE49-F238E27FC236}">
                <a16:creationId xmlns:a16="http://schemas.microsoft.com/office/drawing/2014/main" id="{09E5CC22-5E5D-46BB-9DEF-2A6D9ECEE0F7}"/>
              </a:ext>
            </a:extLst>
          </p:cNvPr>
          <p:cNvSpPr>
            <a:spLocks noGrp="1"/>
          </p:cNvSpPr>
          <p:nvPr>
            <p:ph type="sldNum" sz="quarter" idx="4"/>
          </p:nvPr>
        </p:nvSpPr>
        <p:spPr/>
        <p:txBody>
          <a:bodyPr/>
          <a:lstStyle/>
          <a:p>
            <a:fld id="{0CC652D5-DF1F-AA42-8800-59B6D4D80B2D}" type="slidenum">
              <a:rPr lang="en-US" smtClean="0"/>
              <a:pPr/>
              <a:t>8</a:t>
            </a:fld>
            <a:endParaRPr lang="en-US" dirty="0"/>
          </a:p>
        </p:txBody>
      </p:sp>
    </p:spTree>
    <p:extLst>
      <p:ext uri="{BB962C8B-B14F-4D97-AF65-F5344CB8AC3E}">
        <p14:creationId xmlns:p14="http://schemas.microsoft.com/office/powerpoint/2010/main" val="377744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a:xfrm>
            <a:off x="609601" y="917448"/>
            <a:ext cx="4011084" cy="776732"/>
          </a:xfrm>
        </p:spPr>
        <p:txBody>
          <a:bodyPr>
            <a:normAutofit fontScale="90000"/>
          </a:bodyPr>
          <a:lstStyle/>
          <a:p>
            <a:r>
              <a:rPr lang="en-US" sz="3600" dirty="0"/>
              <a:t>Opens to Gateway</a:t>
            </a:r>
          </a:p>
        </p:txBody>
      </p:sp>
      <p:pic>
        <p:nvPicPr>
          <p:cNvPr id="6" name="Content Placeholder 5" descr="Screenshot of ctcLink Gateway for Shoreline Community College from December 7, 2021 mock go-live.">
            <a:extLst>
              <a:ext uri="{FF2B5EF4-FFF2-40B4-BE49-F238E27FC236}">
                <a16:creationId xmlns:a16="http://schemas.microsoft.com/office/drawing/2014/main" id="{831013CA-84CC-4BB4-BB39-DD7B0979E84B}"/>
              </a:ext>
            </a:extLst>
          </p:cNvPr>
          <p:cNvPicPr>
            <a:picLocks noGrp="1" noChangeAspect="1"/>
          </p:cNvPicPr>
          <p:nvPr>
            <p:ph idx="1"/>
          </p:nvPr>
        </p:nvPicPr>
        <p:blipFill rotWithShape="1">
          <a:blip r:embed="rId3"/>
          <a:srcRect t="695"/>
          <a:stretch/>
        </p:blipFill>
        <p:spPr>
          <a:xfrm>
            <a:off x="4925330" y="156375"/>
            <a:ext cx="6950146" cy="6158574"/>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04CE846D-2978-4AAD-AED1-F26C180BD8DD}"/>
              </a:ext>
            </a:extLst>
          </p:cNvPr>
          <p:cNvSpPr>
            <a:spLocks noGrp="1"/>
          </p:cNvSpPr>
          <p:nvPr>
            <p:ph type="body" sz="half" idx="2"/>
          </p:nvPr>
        </p:nvSpPr>
        <p:spPr/>
        <p:txBody>
          <a:bodyPr vert="horz" lIns="91440" tIns="45720" rIns="91440" bIns="45720" rtlCol="0" anchor="t">
            <a:normAutofit/>
          </a:bodyPr>
          <a:lstStyle/>
          <a:p>
            <a:r>
              <a:rPr lang="en-US" dirty="0">
                <a:latin typeface="Franklin Gothic Book"/>
              </a:rPr>
              <a:t>Find HCM Self-Service Button</a:t>
            </a:r>
          </a:p>
          <a:p>
            <a:pPr marL="342900" indent="-342900">
              <a:buFont typeface="Arial" panose="020B0604020202020204" pitchFamily="34" charset="0"/>
              <a:buChar char="•"/>
            </a:pPr>
            <a:r>
              <a:rPr lang="en-US" b="1" dirty="0">
                <a:latin typeface="Franklin Gothic Book"/>
              </a:rPr>
              <a:t>Employee Self Service</a:t>
            </a:r>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smtClean="0"/>
              <a:pPr/>
              <a:t>9</a:t>
            </a:fld>
            <a:endParaRPr lang="en-US" dirty="0"/>
          </a:p>
        </p:txBody>
      </p:sp>
      <p:sp>
        <p:nvSpPr>
          <p:cNvPr id="3" name="Rectangle 2">
            <a:extLst>
              <a:ext uri="{FF2B5EF4-FFF2-40B4-BE49-F238E27FC236}">
                <a16:creationId xmlns:a16="http://schemas.microsoft.com/office/drawing/2014/main" id="{4D9B8419-A164-4A70-9FD4-B4E7A54FB42C}"/>
              </a:ext>
            </a:extLst>
          </p:cNvPr>
          <p:cNvSpPr/>
          <p:nvPr/>
        </p:nvSpPr>
        <p:spPr>
          <a:xfrm>
            <a:off x="5134708" y="4091354"/>
            <a:ext cx="2086707" cy="363415"/>
          </a:xfrm>
          <a:prstGeom prst="rect">
            <a:avLst/>
          </a:prstGeom>
          <a:noFill/>
          <a:ln w="76200">
            <a:solidFill>
              <a:srgbClr val="0068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23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s PPT presentation_green-gold_2-8-19" id="{CA904295-3632-472F-8984-578225F953B8}" vid="{713C8477-7266-4578-A2EB-DE9C97CDEB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51A3CCC1C6C94E905BE3F2E54947AD" ma:contentTypeVersion="15" ma:contentTypeDescription="Create a new document." ma:contentTypeScope="" ma:versionID="c64ee0783a965495c7bf6354ee302584">
  <xsd:schema xmlns:xsd="http://www.w3.org/2001/XMLSchema" xmlns:xs="http://www.w3.org/2001/XMLSchema" xmlns:p="http://schemas.microsoft.com/office/2006/metadata/properties" xmlns:ns2="aa6c8930-3f50-4f61-bea6-b4d848678716" xmlns:ns3="843334cd-36f3-495c-afd1-6270368847cb" targetNamespace="http://schemas.microsoft.com/office/2006/metadata/properties" ma:root="true" ma:fieldsID="553ea0517140d5773dc6d2e8289038bd" ns2:_="" ns3:_="">
    <xsd:import namespace="aa6c8930-3f50-4f61-bea6-b4d848678716"/>
    <xsd:import namespace="843334cd-36f3-495c-afd1-6270368847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c8930-3f50-4f61-bea6-b4d848678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52f673-7bc4-4909-a1c1-ee3db6115e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3334cd-36f3-495c-afd1-6270368847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4581e5-afc0-4a02-9850-56820446fda7}" ma:internalName="TaxCatchAll" ma:showField="CatchAllData" ma:web="843334cd-36f3-495c-afd1-6270368847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43334cd-36f3-495c-afd1-6270368847cb">
      <UserInfo>
        <DisplayName>Kinsel, Amy</DisplayName>
        <AccountId>486</AccountId>
        <AccountType/>
      </UserInfo>
      <UserInfo>
        <DisplayName>Jorgenson, Derek</DisplayName>
        <AccountId>936</AccountId>
        <AccountType/>
      </UserInfo>
      <UserInfo>
        <DisplayName>Fryman, Brandon R.</DisplayName>
        <AccountId>358</AccountId>
        <AccountType/>
      </UserInfo>
      <UserInfo>
        <DisplayName>Fierro, Christie</DisplayName>
        <AccountId>2269</AccountId>
        <AccountType/>
      </UserInfo>
    </SharedWithUsers>
    <lcf76f155ced4ddcb4097134ff3c332f xmlns="aa6c8930-3f50-4f61-bea6-b4d848678716">
      <Terms xmlns="http://schemas.microsoft.com/office/infopath/2007/PartnerControls"/>
    </lcf76f155ced4ddcb4097134ff3c332f>
    <TaxCatchAll xmlns="843334cd-36f3-495c-afd1-6270368847cb" xsi:nil="true"/>
  </documentManagement>
</p:properties>
</file>

<file path=customXml/itemProps1.xml><?xml version="1.0" encoding="utf-8"?>
<ds:datastoreItem xmlns:ds="http://schemas.openxmlformats.org/officeDocument/2006/customXml" ds:itemID="{2B5BED1E-8474-4AB0-AD0E-62BAD89F8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c8930-3f50-4f61-bea6-b4d848678716"/>
    <ds:schemaRef ds:uri="843334cd-36f3-495c-afd1-627036884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85F1E-3A26-4351-915B-540EA341EBB8}">
  <ds:schemaRefs>
    <ds:schemaRef ds:uri="http://schemas.microsoft.com/sharepoint/v3/contenttype/forms"/>
  </ds:schemaRefs>
</ds:datastoreItem>
</file>

<file path=customXml/itemProps3.xml><?xml version="1.0" encoding="utf-8"?>
<ds:datastoreItem xmlns:ds="http://schemas.openxmlformats.org/officeDocument/2006/customXml" ds:itemID="{79EC62C1-659B-499D-B3C7-94FE0CEB1052}">
  <ds:schemaRefs>
    <ds:schemaRef ds:uri="843334cd-36f3-495c-afd1-6270368847cb"/>
    <ds:schemaRef ds:uri="aa6c8930-3f50-4f61-bea6-b4d8486787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Access PPT presentation_green-gold_2-8-19</Template>
  <TotalTime>5306</TotalTime>
  <Words>2438</Words>
  <Application>Microsoft Office PowerPoint</Application>
  <PresentationFormat>Widescreen</PresentationFormat>
  <Paragraphs>262</Paragraphs>
  <Slides>35</Slides>
  <Notes>29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ctcLink  Activation, Entering Time &amp; Approving Time</vt:lpstr>
      <vt:lpstr>Outcomes for Today</vt:lpstr>
      <vt:lpstr>ctcLink ID!</vt:lpstr>
      <vt:lpstr>Activating Your Account</vt:lpstr>
      <vt:lpstr>Enter Requested Information</vt:lpstr>
      <vt:lpstr>Create Password</vt:lpstr>
      <vt:lpstr>ctcLink ID!</vt:lpstr>
      <vt:lpstr>Access in ctcLink</vt:lpstr>
      <vt:lpstr>Opens to Gateway</vt:lpstr>
      <vt:lpstr>Employee Self-Service Tiles</vt:lpstr>
      <vt:lpstr>Time Tile</vt:lpstr>
      <vt:lpstr>How do I Report My Time?</vt:lpstr>
      <vt:lpstr>Time Tile Options</vt:lpstr>
      <vt:lpstr>How to Use “Enter Time”</vt:lpstr>
      <vt:lpstr>How to Use “Enter Time”</vt:lpstr>
      <vt:lpstr>How to Use “Enter Time”</vt:lpstr>
      <vt:lpstr>How to Use “Enter Time”</vt:lpstr>
      <vt:lpstr>How to Use “Enter Time”</vt:lpstr>
      <vt:lpstr>How to Use “Enter Time”</vt:lpstr>
      <vt:lpstr>How to Use “Enter Time”</vt:lpstr>
      <vt:lpstr>How to Use “Enter Time”</vt:lpstr>
      <vt:lpstr>How to Use “Enter Time”</vt:lpstr>
      <vt:lpstr>How to Use “Enter Time”</vt:lpstr>
      <vt:lpstr>How to Use “Enter Time”</vt:lpstr>
      <vt:lpstr>How to Use “Enter Time”</vt:lpstr>
      <vt:lpstr>How to Use “Enter Time”</vt:lpstr>
      <vt:lpstr>“Report Time”</vt:lpstr>
      <vt:lpstr>Entering time for Multiple Jobs </vt:lpstr>
      <vt:lpstr>Supervisors Approve Time </vt:lpstr>
      <vt:lpstr>Reviewing Pending Approvals </vt:lpstr>
      <vt:lpstr>PowerPoint Presentation</vt:lpstr>
      <vt:lpstr>Approving Time </vt:lpstr>
      <vt:lpstr>Approving Time </vt:lpstr>
      <vt:lpstr>Need Support? We got you!</vt:lpstr>
      <vt:lpstr>Questions?</vt:lpstr>
    </vt:vector>
  </TitlesOfParts>
  <Company>Shoreline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Levy</dc:creator>
  <cp:lastModifiedBy>Christie Fierro</cp:lastModifiedBy>
  <cp:revision>59</cp:revision>
  <cp:lastPrinted>2017-09-21T02:09:17Z</cp:lastPrinted>
  <dcterms:created xsi:type="dcterms:W3CDTF">2019-02-06T17:34:07Z</dcterms:created>
  <dcterms:modified xsi:type="dcterms:W3CDTF">2023-01-13T19:16:01Z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0x0101005D51A3CCC1C6C94E905BE3F2E54947AD</vt:lpwstr>
  </property>
</Properties>
</file>